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78" r:id="rId3"/>
    <p:sldId id="27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407784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605688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9E17D94-DBE8-4B3B-969A-8113BEBB35A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752601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9E17D94-DBE8-4B3B-969A-8113BEBB35A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462623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9E17D94-DBE8-4B3B-969A-8113BEBB35AD}" type="datetimeFigureOut">
              <a:rPr lang="en-GB" smtClean="0"/>
              <a:t>20/09/2020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1080467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9E17D94-DBE8-4B3B-969A-8113BEBB35AD}" type="datetimeFigureOut">
              <a:rPr lang="en-GB" smtClean="0"/>
              <a:t>20/09/2020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671786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E17D94-DBE8-4B3B-969A-8113BEBB35AD}" type="datetimeFigureOut">
              <a:rPr lang="en-GB" smtClean="0"/>
              <a:t>20/09/2020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2858243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E17D94-DBE8-4B3B-969A-8113BEBB35A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255140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E17D94-DBE8-4B3B-969A-8113BEBB35AD}" type="datetimeFigureOut">
              <a:rPr lang="en-GB" smtClean="0"/>
              <a:t>20/09/2020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4172634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3347827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E17D94-DBE8-4B3B-969A-8113BEBB35AD}" type="datetimeFigureOut">
              <a:rPr lang="en-GB" smtClean="0"/>
              <a:t>20/09/2020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0FECF-081B-46FF-B52D-A118F9BC2557}" type="slidenum">
              <a:rPr lang="en-GB" smtClean="0"/>
              <a:t>‹#›</a:t>
            </a:fld>
            <a:endParaRPr lang="en-GB"/>
          </a:p>
        </p:txBody>
      </p:sp>
    </p:spTree>
    <p:extLst>
      <p:ext uri="{BB962C8B-B14F-4D97-AF65-F5344CB8AC3E}">
        <p14:creationId xmlns:p14="http://schemas.microsoft.com/office/powerpoint/2010/main" val="516222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E17D94-DBE8-4B3B-969A-8113BEBB35AD}" type="datetimeFigureOut">
              <a:rPr lang="en-GB" smtClean="0"/>
              <a:t>20/09/2020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F0FECF-081B-46FF-B52D-A118F9BC2557}" type="slidenum">
              <a:rPr lang="en-GB" smtClean="0"/>
              <a:t>‹#›</a:t>
            </a:fld>
            <a:endParaRPr lang="en-GB"/>
          </a:p>
        </p:txBody>
      </p:sp>
    </p:spTree>
    <p:extLst>
      <p:ext uri="{BB962C8B-B14F-4D97-AF65-F5344CB8AC3E}">
        <p14:creationId xmlns:p14="http://schemas.microsoft.com/office/powerpoint/2010/main" val="2121790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551837"/>
            <a:ext cx="6096000" cy="1754326"/>
          </a:xfrm>
          <a:prstGeom prst="rect">
            <a:avLst/>
          </a:prstGeom>
        </p:spPr>
        <p:txBody>
          <a:bodyPr>
            <a:spAutoFit/>
          </a:bodyPr>
          <a:lstStyle/>
          <a:p>
            <a:endParaRPr lang="en-GB" dirty="0"/>
          </a:p>
          <a:p>
            <a:endParaRPr lang="en-GB" dirty="0"/>
          </a:p>
          <a:p>
            <a:endParaRPr lang="en-GB" dirty="0"/>
          </a:p>
          <a:p>
            <a:endParaRPr lang="en-GB" dirty="0"/>
          </a:p>
          <a:p>
            <a:endParaRPr lang="en-GB" dirty="0"/>
          </a:p>
          <a:p>
            <a:endParaRPr lang="en-GB" dirty="0"/>
          </a:p>
        </p:txBody>
      </p:sp>
      <p:sp>
        <p:nvSpPr>
          <p:cNvPr id="5" name="Text Box 2"/>
          <p:cNvSpPr txBox="1">
            <a:spLocks noChangeArrowheads="1"/>
          </p:cNvSpPr>
          <p:nvPr/>
        </p:nvSpPr>
        <p:spPr bwMode="auto">
          <a:xfrm>
            <a:off x="897775" y="201757"/>
            <a:ext cx="8303337" cy="377871"/>
          </a:xfrm>
          <a:prstGeom prst="rect">
            <a:avLst/>
          </a:prstGeom>
          <a:solidFill>
            <a:srgbClr val="FFFF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REMOTE </a:t>
            </a:r>
            <a:r>
              <a:rPr kumimoji="0" lang="en-US" altLang="en-US" sz="20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LEARNING PLANS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25"/>
          <p:cNvSpPr txBox="1">
            <a:spLocks noChangeArrowheads="1"/>
          </p:cNvSpPr>
          <p:nvPr/>
        </p:nvSpPr>
        <p:spPr bwMode="auto">
          <a:xfrm>
            <a:off x="5442981" y="1171014"/>
            <a:ext cx="1407780" cy="664538"/>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The family are in isolation with no symptoms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 Box 26"/>
          <p:cNvSpPr txBox="1">
            <a:spLocks noChangeArrowheads="1"/>
          </p:cNvSpPr>
          <p:nvPr/>
        </p:nvSpPr>
        <p:spPr bwMode="auto">
          <a:xfrm>
            <a:off x="3048000" y="1159668"/>
            <a:ext cx="2322747" cy="470941"/>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Someone in the home has had a positive test result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 Box 9"/>
          <p:cNvSpPr txBox="1">
            <a:spLocks noChangeArrowheads="1"/>
          </p:cNvSpPr>
          <p:nvPr/>
        </p:nvSpPr>
        <p:spPr bwMode="auto">
          <a:xfrm>
            <a:off x="8086546" y="4435051"/>
            <a:ext cx="2834640" cy="657506"/>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One or both parents are displaying symptoms and are unwell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but the pupil(s) is not displaying symptoms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Down Arrow 10"/>
          <p:cNvSpPr/>
          <p:nvPr/>
        </p:nvSpPr>
        <p:spPr>
          <a:xfrm>
            <a:off x="5835332" y="571886"/>
            <a:ext cx="648335" cy="5844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Down Arrow 11"/>
          <p:cNvSpPr/>
          <p:nvPr/>
        </p:nvSpPr>
        <p:spPr>
          <a:xfrm>
            <a:off x="7272443" y="2402078"/>
            <a:ext cx="401078" cy="39525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 Box 12"/>
          <p:cNvSpPr txBox="1">
            <a:spLocks noChangeArrowheads="1"/>
          </p:cNvSpPr>
          <p:nvPr/>
        </p:nvSpPr>
        <p:spPr bwMode="auto">
          <a:xfrm>
            <a:off x="10118570" y="1993383"/>
            <a:ext cx="1645465" cy="58196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lvl="0" eaLnBrk="0" fontAlgn="base" hangingPunct="0">
              <a:spcBef>
                <a:spcPct val="0"/>
              </a:spcBef>
              <a:spcAft>
                <a:spcPct val="0"/>
              </a:spcAf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but unable to access online work</a:t>
            </a:r>
            <a:endParaRPr lang="en-US" altLang="en-US" dirty="0">
              <a:latin typeface="Arial" panose="020B0604020202020204" pitchFamily="34" charset="0"/>
            </a:endParaRPr>
          </a:p>
        </p:txBody>
      </p:sp>
      <p:sp>
        <p:nvSpPr>
          <p:cNvPr id="17" name="Text Box 13"/>
          <p:cNvSpPr txBox="1">
            <a:spLocks noChangeArrowheads="1"/>
          </p:cNvSpPr>
          <p:nvPr/>
        </p:nvSpPr>
        <p:spPr bwMode="auto">
          <a:xfrm>
            <a:off x="10146189" y="2989457"/>
            <a:ext cx="1617846" cy="994083"/>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PLAN </a:t>
            </a:r>
            <a:r>
              <a:rPr lang="en-US" altLang="en-US" sz="1100" dirty="0">
                <a:solidFill>
                  <a:schemeClr val="bg1"/>
                </a:solidFill>
                <a:latin typeface="Century Gothic" panose="020B0502020202020204" pitchFamily="34" charset="0"/>
                <a:ea typeface="Calibri" panose="020F0502020204030204" pitchFamily="34" charset="0"/>
                <a:cs typeface="Times New Roman" panose="02020603050405020304" pitchFamily="18" charset="0"/>
              </a:rPr>
              <a:t>4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Longer absence- paper based and contact made by telephone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19" name="Down Arrow 18"/>
          <p:cNvSpPr/>
          <p:nvPr/>
        </p:nvSpPr>
        <p:spPr>
          <a:xfrm>
            <a:off x="1141818" y="596538"/>
            <a:ext cx="648335" cy="559848"/>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1" name="Down Arrow 20"/>
          <p:cNvSpPr/>
          <p:nvPr/>
        </p:nvSpPr>
        <p:spPr>
          <a:xfrm>
            <a:off x="1824177" y="2619471"/>
            <a:ext cx="394335" cy="54672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 name="Text Box 14"/>
          <p:cNvSpPr txBox="1">
            <a:spLocks noChangeArrowheads="1"/>
          </p:cNvSpPr>
          <p:nvPr/>
        </p:nvSpPr>
        <p:spPr bwMode="auto">
          <a:xfrm>
            <a:off x="4391316" y="3184959"/>
            <a:ext cx="1200695" cy="12140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Parents are well enough to support home learning or the child is able to access this independently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5" name="Text Box 15"/>
          <p:cNvSpPr txBox="1">
            <a:spLocks noChangeArrowheads="1"/>
          </p:cNvSpPr>
          <p:nvPr/>
        </p:nvSpPr>
        <p:spPr bwMode="auto">
          <a:xfrm>
            <a:off x="228283" y="3166198"/>
            <a:ext cx="1403350" cy="9238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6" name="Down Arrow 25"/>
          <p:cNvSpPr/>
          <p:nvPr/>
        </p:nvSpPr>
        <p:spPr>
          <a:xfrm>
            <a:off x="564765" y="2422949"/>
            <a:ext cx="450938" cy="69988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0" name="Text Box 16"/>
          <p:cNvSpPr txBox="1">
            <a:spLocks noChangeArrowheads="1"/>
          </p:cNvSpPr>
          <p:nvPr/>
        </p:nvSpPr>
        <p:spPr bwMode="auto">
          <a:xfrm>
            <a:off x="6398819" y="5477807"/>
            <a:ext cx="2799690" cy="9559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Parents are not well enough to support home learning and the child </a:t>
            </a:r>
            <a:r>
              <a:rPr kumimoji="0" lang="en-US" altLang="en-US" sz="1100" b="1"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cannot</a:t>
            </a: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solidFill>
                  <a:srgbClr val="FF0000"/>
                </a:solidFill>
                <a:latin typeface="Century Gothic" panose="020B0502020202020204" pitchFamily="34" charset="0"/>
                <a:ea typeface="Calibri" panose="020F0502020204030204" pitchFamily="34" charset="0"/>
                <a:cs typeface="Times New Roman" panose="02020603050405020304" pitchFamily="18" charset="0"/>
              </a:rPr>
              <a:t>access </a:t>
            </a:r>
            <a:r>
              <a:rPr kumimoji="0" lang="en-US" altLang="en-US" sz="1100" b="0" i="0" u="none" strike="noStrike" cap="none" normalizeH="0" baseline="0" dirty="0" smtClean="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independently.</a:t>
            </a:r>
            <a:endPar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sz="1100"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The child therefore </a:t>
            </a:r>
            <a:r>
              <a:rPr lang="en-US" altLang="en-US" sz="1100" b="1"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will not </a:t>
            </a:r>
            <a:r>
              <a:rPr lang="en-US" altLang="en-US" sz="1100" dirty="0">
                <a:solidFill>
                  <a:srgbClr val="FF0000"/>
                </a:solidFill>
                <a:latin typeface="Century Gothic" panose="020B0502020202020204" pitchFamily="34" charset="0"/>
                <a:ea typeface="Calibri" panose="020F0502020204030204" pitchFamily="34" charset="0"/>
                <a:cs typeface="Times New Roman" panose="02020603050405020304" pitchFamily="18" charset="0"/>
              </a:rPr>
              <a:t>be able to take part in remote learning</a:t>
            </a: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1" name="Text Box 17"/>
          <p:cNvSpPr txBox="1">
            <a:spLocks noChangeArrowheads="1"/>
          </p:cNvSpPr>
          <p:nvPr/>
        </p:nvSpPr>
        <p:spPr bwMode="auto">
          <a:xfrm>
            <a:off x="5568867" y="4459855"/>
            <a:ext cx="420765" cy="265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Yes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3" name="Rectangle 29"/>
          <p:cNvSpPr>
            <a:spLocks noChangeArrowheads="1"/>
          </p:cNvSpPr>
          <p:nvPr/>
        </p:nvSpPr>
        <p:spPr bwMode="auto">
          <a:xfrm>
            <a:off x="152400"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4" name="Rectangle 31"/>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5" name="Rectangle 32"/>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35"/>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7" name="Rectangle 3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8" name="Rectangle 49"/>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9" name="Text Box 19"/>
          <p:cNvSpPr txBox="1">
            <a:spLocks noChangeArrowheads="1"/>
          </p:cNvSpPr>
          <p:nvPr/>
        </p:nvSpPr>
        <p:spPr bwMode="auto">
          <a:xfrm>
            <a:off x="362446" y="2010769"/>
            <a:ext cx="922063" cy="39479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 name="Text Box 19"/>
          <p:cNvSpPr txBox="1">
            <a:spLocks noChangeArrowheads="1"/>
          </p:cNvSpPr>
          <p:nvPr/>
        </p:nvSpPr>
        <p:spPr bwMode="auto">
          <a:xfrm>
            <a:off x="408403" y="1156228"/>
            <a:ext cx="2011047" cy="474223"/>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Household</a:t>
            </a:r>
            <a:r>
              <a:rPr kumimoji="0" lang="en-US" altLang="en-US" sz="1100" b="0" i="0" u="none" strike="noStrike" cap="none" normalizeH="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member </a:t>
            </a:r>
            <a:r>
              <a:rPr kumimoji="0" lang="en-US" altLang="en-US" sz="1100" b="0" i="0" u="none" strike="noStrike" cap="none" normalizeH="0" baseline="0" dirty="0" smtClean="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has </a:t>
            </a: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symptoms (awaiting test)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1" name="Text Box 19"/>
          <p:cNvSpPr txBox="1">
            <a:spLocks noChangeArrowheads="1"/>
          </p:cNvSpPr>
          <p:nvPr/>
        </p:nvSpPr>
        <p:spPr bwMode="auto">
          <a:xfrm>
            <a:off x="1438986" y="2012396"/>
            <a:ext cx="1210735" cy="6226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2" name="Down Arrow 41"/>
          <p:cNvSpPr/>
          <p:nvPr/>
        </p:nvSpPr>
        <p:spPr>
          <a:xfrm>
            <a:off x="577949" y="1635162"/>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3" name="Down Arrow 42"/>
          <p:cNvSpPr/>
          <p:nvPr/>
        </p:nvSpPr>
        <p:spPr>
          <a:xfrm>
            <a:off x="1717618" y="1646546"/>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4" name="Text Box 15"/>
          <p:cNvSpPr txBox="1">
            <a:spLocks noChangeArrowheads="1"/>
          </p:cNvSpPr>
          <p:nvPr/>
        </p:nvSpPr>
        <p:spPr bwMode="auto">
          <a:xfrm>
            <a:off x="6915136" y="2774275"/>
            <a:ext cx="1403350" cy="92383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5" name="Text Box 14"/>
          <p:cNvSpPr txBox="1">
            <a:spLocks noChangeArrowheads="1"/>
          </p:cNvSpPr>
          <p:nvPr/>
        </p:nvSpPr>
        <p:spPr bwMode="auto">
          <a:xfrm>
            <a:off x="1683429" y="3166198"/>
            <a:ext cx="1200695" cy="910856"/>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1</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individual short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46" name="Down Arrow 45"/>
          <p:cNvSpPr/>
          <p:nvPr/>
        </p:nvSpPr>
        <p:spPr>
          <a:xfrm>
            <a:off x="4545203" y="2581756"/>
            <a:ext cx="394335" cy="576759"/>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7" name="Text Box 15"/>
          <p:cNvSpPr txBox="1">
            <a:spLocks noChangeArrowheads="1"/>
          </p:cNvSpPr>
          <p:nvPr/>
        </p:nvSpPr>
        <p:spPr bwMode="auto">
          <a:xfrm>
            <a:off x="2949309" y="3184959"/>
            <a:ext cx="1403350" cy="91334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100" dirty="0">
                <a:solidFill>
                  <a:srgbClr val="FF0000"/>
                </a:solidFill>
                <a:latin typeface="Century Gothic" panose="020B050202020202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8" name="Down Arrow 47"/>
          <p:cNvSpPr/>
          <p:nvPr/>
        </p:nvSpPr>
        <p:spPr>
          <a:xfrm>
            <a:off x="3277865" y="2438742"/>
            <a:ext cx="450938" cy="738332"/>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9" name="Text Box 19"/>
          <p:cNvSpPr txBox="1">
            <a:spLocks noChangeArrowheads="1"/>
          </p:cNvSpPr>
          <p:nvPr/>
        </p:nvSpPr>
        <p:spPr bwMode="auto">
          <a:xfrm>
            <a:off x="3083472" y="2026683"/>
            <a:ext cx="922063" cy="40417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0" name="Text Box 19"/>
          <p:cNvSpPr txBox="1">
            <a:spLocks noChangeArrowheads="1"/>
          </p:cNvSpPr>
          <p:nvPr/>
        </p:nvSpPr>
        <p:spPr bwMode="auto">
          <a:xfrm>
            <a:off x="4160012" y="2026684"/>
            <a:ext cx="1210735" cy="5550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1" name="Text Box 14"/>
          <p:cNvSpPr txBox="1">
            <a:spLocks noChangeArrowheads="1"/>
          </p:cNvSpPr>
          <p:nvPr/>
        </p:nvSpPr>
        <p:spPr bwMode="auto">
          <a:xfrm>
            <a:off x="4986779" y="5022449"/>
            <a:ext cx="1040307" cy="1197489"/>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2 individual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52" name="Down Arrow 51"/>
          <p:cNvSpPr/>
          <p:nvPr/>
        </p:nvSpPr>
        <p:spPr>
          <a:xfrm>
            <a:off x="3278401" y="1649812"/>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3" name="Down Arrow 52"/>
          <p:cNvSpPr/>
          <p:nvPr/>
        </p:nvSpPr>
        <p:spPr>
          <a:xfrm>
            <a:off x="4479095" y="1649536"/>
            <a:ext cx="424570" cy="35822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4" name="Down Arrow 53"/>
          <p:cNvSpPr/>
          <p:nvPr/>
        </p:nvSpPr>
        <p:spPr>
          <a:xfrm>
            <a:off x="3650659" y="592527"/>
            <a:ext cx="648335" cy="588564"/>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5" name="Down Arrow 54"/>
          <p:cNvSpPr/>
          <p:nvPr/>
        </p:nvSpPr>
        <p:spPr>
          <a:xfrm>
            <a:off x="5275278" y="4427368"/>
            <a:ext cx="394335" cy="576759"/>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6" name="Down Arrow 55"/>
          <p:cNvSpPr/>
          <p:nvPr/>
        </p:nvSpPr>
        <p:spPr>
          <a:xfrm>
            <a:off x="4391316" y="4415116"/>
            <a:ext cx="458430" cy="587114"/>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7" name="Text Box 17"/>
          <p:cNvSpPr txBox="1">
            <a:spLocks noChangeArrowheads="1"/>
          </p:cNvSpPr>
          <p:nvPr/>
        </p:nvSpPr>
        <p:spPr bwMode="auto">
          <a:xfrm>
            <a:off x="4034139" y="4412184"/>
            <a:ext cx="420765" cy="265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No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8" name="Text Box 15"/>
          <p:cNvSpPr txBox="1">
            <a:spLocks noChangeArrowheads="1"/>
          </p:cNvSpPr>
          <p:nvPr/>
        </p:nvSpPr>
        <p:spPr bwMode="auto">
          <a:xfrm>
            <a:off x="3406765" y="5007264"/>
            <a:ext cx="1403350" cy="9461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The child therefore will not be able to take part in remote learning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0" name="Picture 59"/>
          <p:cNvPicPr>
            <a:picLocks noChangeAspect="1"/>
          </p:cNvPicPr>
          <p:nvPr/>
        </p:nvPicPr>
        <p:blipFill>
          <a:blip r:embed="rId2"/>
          <a:stretch>
            <a:fillRect/>
          </a:stretch>
        </p:blipFill>
        <p:spPr>
          <a:xfrm>
            <a:off x="5944896" y="1848800"/>
            <a:ext cx="495158" cy="425485"/>
          </a:xfrm>
          <a:prstGeom prst="rect">
            <a:avLst/>
          </a:prstGeom>
        </p:spPr>
      </p:pic>
      <p:sp>
        <p:nvSpPr>
          <p:cNvPr id="62" name="Text Box 14"/>
          <p:cNvSpPr txBox="1">
            <a:spLocks noChangeArrowheads="1"/>
          </p:cNvSpPr>
          <p:nvPr/>
        </p:nvSpPr>
        <p:spPr bwMode="auto">
          <a:xfrm>
            <a:off x="5673732" y="2271390"/>
            <a:ext cx="1040307" cy="1197489"/>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2 individual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63" name="Text Box 25"/>
          <p:cNvSpPr txBox="1">
            <a:spLocks noChangeArrowheads="1"/>
          </p:cNvSpPr>
          <p:nvPr/>
        </p:nvSpPr>
        <p:spPr bwMode="auto">
          <a:xfrm>
            <a:off x="7056792" y="1181088"/>
            <a:ext cx="4578512" cy="371781"/>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Closure of whole class </a:t>
            </a:r>
            <a:r>
              <a:rPr kumimoji="0" lang="en-US" altLang="en-US" sz="1100" b="0" i="0" u="none" strike="noStrike" cap="none" normalizeH="0" baseline="0" dirty="0" smtClean="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bubble/lockdown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4" name="Down Arrow 63"/>
          <p:cNvSpPr/>
          <p:nvPr/>
        </p:nvSpPr>
        <p:spPr>
          <a:xfrm>
            <a:off x="8347372" y="592527"/>
            <a:ext cx="648335" cy="5844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8" name="Text Box 19"/>
          <p:cNvSpPr txBox="1">
            <a:spLocks noChangeArrowheads="1"/>
          </p:cNvSpPr>
          <p:nvPr/>
        </p:nvSpPr>
        <p:spPr bwMode="auto">
          <a:xfrm>
            <a:off x="7003264" y="1998914"/>
            <a:ext cx="922063" cy="39479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unwell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0" name="Text Box 19"/>
          <p:cNvSpPr txBox="1">
            <a:spLocks noChangeArrowheads="1"/>
          </p:cNvSpPr>
          <p:nvPr/>
        </p:nvSpPr>
        <p:spPr bwMode="auto">
          <a:xfrm>
            <a:off x="8379328" y="1998914"/>
            <a:ext cx="1617478" cy="42403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 child is well and able to access work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2" name="Down Arrow 71"/>
          <p:cNvSpPr/>
          <p:nvPr/>
        </p:nvSpPr>
        <p:spPr>
          <a:xfrm>
            <a:off x="7240572" y="1560150"/>
            <a:ext cx="424570" cy="421918"/>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3" name="Text Box 14"/>
          <p:cNvSpPr txBox="1">
            <a:spLocks noChangeArrowheads="1"/>
          </p:cNvSpPr>
          <p:nvPr/>
        </p:nvSpPr>
        <p:spPr bwMode="auto">
          <a:xfrm>
            <a:off x="8634435" y="2797334"/>
            <a:ext cx="1200695" cy="910856"/>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HOME LEARNING PLAN 3</a:t>
            </a:r>
            <a:r>
              <a:rPr kumimoji="0" lang="en-US" altLang="en-US" sz="1100" b="0" i="0" u="none" strike="noStrike" cap="none" normalizeH="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Group Longer absence</a:t>
            </a:r>
            <a:endParaRPr kumimoji="0" lang="en-US" altLang="en-US" sz="1800" b="0" i="0" u="none" strike="noStrike" cap="none" normalizeH="0" baseline="0" dirty="0">
              <a:ln>
                <a:noFill/>
              </a:ln>
              <a:solidFill>
                <a:schemeClr val="bg1"/>
              </a:solidFill>
              <a:effectLst/>
              <a:latin typeface="Arial" panose="020B0604020202020204" pitchFamily="34" charset="0"/>
            </a:endParaRPr>
          </a:p>
        </p:txBody>
      </p:sp>
      <p:sp>
        <p:nvSpPr>
          <p:cNvPr id="83" name="Down Arrow 82"/>
          <p:cNvSpPr/>
          <p:nvPr/>
        </p:nvSpPr>
        <p:spPr>
          <a:xfrm>
            <a:off x="9019131" y="1572200"/>
            <a:ext cx="468177" cy="418143"/>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4" name="Down Arrow 83"/>
          <p:cNvSpPr/>
          <p:nvPr/>
        </p:nvSpPr>
        <p:spPr>
          <a:xfrm>
            <a:off x="10576793" y="1579275"/>
            <a:ext cx="468177" cy="423891"/>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5" name="Down Arrow 84"/>
          <p:cNvSpPr/>
          <p:nvPr/>
        </p:nvSpPr>
        <p:spPr>
          <a:xfrm>
            <a:off x="9052680" y="2428469"/>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6" name="Down Arrow 85"/>
          <p:cNvSpPr/>
          <p:nvPr/>
        </p:nvSpPr>
        <p:spPr>
          <a:xfrm>
            <a:off x="10651714" y="2594910"/>
            <a:ext cx="401078" cy="395256"/>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8" name="Down Arrow 87"/>
          <p:cNvSpPr/>
          <p:nvPr/>
        </p:nvSpPr>
        <p:spPr>
          <a:xfrm>
            <a:off x="8331625" y="5129827"/>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 name="Picture 1"/>
          <p:cNvPicPr>
            <a:picLocks noChangeAspect="1"/>
          </p:cNvPicPr>
          <p:nvPr/>
        </p:nvPicPr>
        <p:blipFill>
          <a:blip r:embed="rId3"/>
          <a:stretch>
            <a:fillRect/>
          </a:stretch>
        </p:blipFill>
        <p:spPr>
          <a:xfrm>
            <a:off x="222038" y="4306163"/>
            <a:ext cx="2662086" cy="2393640"/>
          </a:xfrm>
          <a:prstGeom prst="rect">
            <a:avLst/>
          </a:prstGeom>
        </p:spPr>
      </p:pic>
      <p:sp>
        <p:nvSpPr>
          <p:cNvPr id="59" name="Text Box 16"/>
          <p:cNvSpPr txBox="1">
            <a:spLocks noChangeArrowheads="1"/>
          </p:cNvSpPr>
          <p:nvPr/>
        </p:nvSpPr>
        <p:spPr bwMode="auto">
          <a:xfrm>
            <a:off x="9269903" y="5470699"/>
            <a:ext cx="2799690" cy="9559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Parents are not well enough to support home learning </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but </a:t>
            </a:r>
            <a:r>
              <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rPr>
              <a:t>the child </a:t>
            </a:r>
            <a:r>
              <a:rPr kumimoji="0" lang="en-US" altLang="en-US" sz="1100" b="1"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can</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access </a:t>
            </a:r>
            <a:r>
              <a:rPr kumimoji="0" lang="en-US" altLang="en-US" sz="1100" b="0" i="0" u="none" strike="noStrike" cap="none" normalizeH="0" baseline="0" dirty="0" smtClean="0">
                <a:ln>
                  <a:noFill/>
                </a:ln>
                <a:effectLst/>
                <a:latin typeface="Century Gothic" panose="020B0502020202020204" pitchFamily="34" charset="0"/>
                <a:ea typeface="Calibri" panose="020F0502020204030204" pitchFamily="34" charset="0"/>
                <a:cs typeface="Times New Roman" panose="02020603050405020304" pitchFamily="18" charset="0"/>
              </a:rPr>
              <a:t>independently.</a:t>
            </a:r>
            <a:endParaRPr kumimoji="0" lang="en-US" altLang="en-US" sz="1100" b="0" i="0" u="none" strike="noStrike" cap="none" normalizeH="0" baseline="0" dirty="0">
              <a:ln>
                <a:noFill/>
              </a:ln>
              <a:effectLst/>
              <a:latin typeface="Century Gothic" panose="020B050202020202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The child therefore </a:t>
            </a:r>
            <a:r>
              <a:rPr lang="en-US" altLang="en-US" sz="1100" b="1" dirty="0">
                <a:latin typeface="Century Gothic" panose="020B0502020202020204" pitchFamily="34" charset="0"/>
                <a:ea typeface="Calibri" panose="020F0502020204030204" pitchFamily="34" charset="0"/>
                <a:cs typeface="Times New Roman" panose="02020603050405020304" pitchFamily="18" charset="0"/>
              </a:rPr>
              <a:t>will</a:t>
            </a: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be </a:t>
            </a:r>
            <a:r>
              <a:rPr lang="en-US" altLang="en-US" sz="1100" dirty="0">
                <a:latin typeface="Century Gothic" panose="020B0502020202020204" pitchFamily="34" charset="0"/>
                <a:ea typeface="Calibri" panose="020F0502020204030204" pitchFamily="34" charset="0"/>
                <a:cs typeface="Times New Roman" panose="02020603050405020304" pitchFamily="18" charset="0"/>
              </a:rPr>
              <a:t>able to take part in remote </a:t>
            </a:r>
            <a:r>
              <a:rPr lang="en-US" altLang="en-US" sz="1100" dirty="0" smtClean="0">
                <a:latin typeface="Century Gothic" panose="020B0502020202020204" pitchFamily="34" charset="0"/>
                <a:ea typeface="Calibri" panose="020F0502020204030204" pitchFamily="34" charset="0"/>
                <a:cs typeface="Times New Roman" panose="02020603050405020304" pitchFamily="18" charset="0"/>
              </a:rPr>
              <a:t>learning.</a:t>
            </a:r>
            <a:endParaRPr kumimoji="0" lang="en-US" altLang="en-US" sz="1100" b="0" i="0" u="none" strike="noStrike" cap="none" normalizeH="0" baseline="0" dirty="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1" name="Down Arrow 60"/>
          <p:cNvSpPr/>
          <p:nvPr/>
        </p:nvSpPr>
        <p:spPr>
          <a:xfrm>
            <a:off x="9975655" y="5121076"/>
            <a:ext cx="401078" cy="350387"/>
          </a:xfrm>
          <a:prstGeom prst="down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3519293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1"/>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5" name="Rectangle 32"/>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35"/>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7" name="Rectangle 36"/>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8" name="Rectangle 49"/>
          <p:cNvSpPr>
            <a:spLocks noChangeArrowheads="1"/>
          </p:cNvSpPr>
          <p:nvPr/>
        </p:nvSpPr>
        <p:spPr bwMode="auto">
          <a:xfrm>
            <a:off x="15240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069048904"/>
              </p:ext>
            </p:extLst>
          </p:nvPr>
        </p:nvGraphicFramePr>
        <p:xfrm>
          <a:off x="334108" y="246185"/>
          <a:ext cx="11579469" cy="5610518"/>
        </p:xfrm>
        <a:graphic>
          <a:graphicData uri="http://schemas.openxmlformats.org/drawingml/2006/table">
            <a:tbl>
              <a:tblPr firstRow="1" bandRow="1">
                <a:tableStyleId>{00A15C55-8517-42AA-B614-E9B94910E393}</a:tableStyleId>
              </a:tblPr>
              <a:tblGrid>
                <a:gridCol w="1415561">
                  <a:extLst>
                    <a:ext uri="{9D8B030D-6E8A-4147-A177-3AD203B41FA5}">
                      <a16:colId xmlns:a16="http://schemas.microsoft.com/office/drawing/2014/main" val="2663241254"/>
                    </a:ext>
                  </a:extLst>
                </a:gridCol>
                <a:gridCol w="1459523">
                  <a:extLst>
                    <a:ext uri="{9D8B030D-6E8A-4147-A177-3AD203B41FA5}">
                      <a16:colId xmlns:a16="http://schemas.microsoft.com/office/drawing/2014/main" val="2329724593"/>
                    </a:ext>
                  </a:extLst>
                </a:gridCol>
                <a:gridCol w="8704385">
                  <a:extLst>
                    <a:ext uri="{9D8B030D-6E8A-4147-A177-3AD203B41FA5}">
                      <a16:colId xmlns:a16="http://schemas.microsoft.com/office/drawing/2014/main" val="1685480323"/>
                    </a:ext>
                  </a:extLst>
                </a:gridCol>
              </a:tblGrid>
              <a:tr h="550838">
                <a:tc>
                  <a:txBody>
                    <a:bodyPr/>
                    <a:lstStyle/>
                    <a:p>
                      <a:r>
                        <a:rPr lang="en-GB" sz="1200" dirty="0" smtClean="0">
                          <a:latin typeface="Century Gothic" panose="020B0502020202020204" pitchFamily="34" charset="0"/>
                        </a:rPr>
                        <a:t>Home Learning Plan</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r>
                        <a:rPr lang="en-GB" sz="1200" dirty="0" smtClean="0">
                          <a:latin typeface="Century Gothic" panose="020B0502020202020204" pitchFamily="34" charset="0"/>
                        </a:rPr>
                        <a:t>Circumstances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r>
                        <a:rPr lang="en-GB" sz="1200" dirty="0" smtClean="0">
                          <a:latin typeface="Century Gothic" panose="020B0502020202020204" pitchFamily="34" charset="0"/>
                        </a:rPr>
                        <a:t>School Based Contingency</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4144566472"/>
                  </a:ext>
                </a:extLst>
              </a:tr>
              <a:tr h="1086350">
                <a:tc>
                  <a:txBody>
                    <a:bodyPr/>
                    <a:lstStyle/>
                    <a:p>
                      <a:r>
                        <a:rPr lang="en-GB" sz="1000" dirty="0" smtClean="0">
                          <a:latin typeface="Century Gothic" panose="020B0502020202020204" pitchFamily="34" charset="0"/>
                        </a:rPr>
                        <a:t>Plan 1</a:t>
                      </a:r>
                    </a:p>
                    <a:p>
                      <a:r>
                        <a:rPr lang="en-GB" sz="1000" dirty="0" smtClean="0">
                          <a:latin typeface="Century Gothic" panose="020B0502020202020204" pitchFamily="34" charset="0"/>
                        </a:rPr>
                        <a:t>Individual Short Absence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dirty="0" smtClean="0">
                          <a:latin typeface="Century Gothic" panose="020B0502020202020204" pitchFamily="34" charset="0"/>
                        </a:rPr>
                        <a:t>Household</a:t>
                      </a:r>
                      <a:r>
                        <a:rPr lang="en-GB" sz="1000" baseline="0" dirty="0" smtClean="0">
                          <a:latin typeface="Century Gothic" panose="020B0502020202020204" pitchFamily="34" charset="0"/>
                        </a:rPr>
                        <a:t> member </a:t>
                      </a:r>
                      <a:r>
                        <a:rPr lang="en-GB" sz="1000" dirty="0" smtClean="0">
                          <a:latin typeface="Century Gothic" panose="020B0502020202020204" pitchFamily="34" charset="0"/>
                        </a:rPr>
                        <a:t>with symptoms and awaiting test results.</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b="1" dirty="0" smtClean="0">
                          <a:latin typeface="Century Gothic" panose="020B0502020202020204" pitchFamily="34" charset="0"/>
                        </a:rPr>
                        <a:t>English (KS2), Maths and Science lessons: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entury Gothic" panose="020B0502020202020204" pitchFamily="34" charset="0"/>
                        </a:rPr>
                        <a:t>Links to closely matching Oak materials/White Rose</a:t>
                      </a:r>
                      <a:r>
                        <a:rPr lang="en-GB" sz="1000" baseline="0" dirty="0" smtClean="0">
                          <a:latin typeface="Century Gothic" panose="020B0502020202020204" pitchFamily="34" charset="0"/>
                        </a:rPr>
                        <a:t> materials</a:t>
                      </a:r>
                      <a:r>
                        <a:rPr lang="en-GB" sz="1000" dirty="0" smtClean="0">
                          <a:latin typeface="Century Gothic" panose="020B0502020202020204" pitchFamily="34" charset="0"/>
                        </a:rPr>
                        <a:t> placed on class pages of website.</a:t>
                      </a:r>
                      <a:r>
                        <a:rPr lang="en-GB" sz="1000" baseline="0" dirty="0" smtClean="0">
                          <a:latin typeface="Century Gothic" panose="020B050202020202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solidFill>
                            <a:srgbClr val="FF0000"/>
                          </a:solidFill>
                          <a:latin typeface="Century Gothic" panose="020B0502020202020204" pitchFamily="34" charset="0"/>
                        </a:rPr>
                        <a:t>Child required to send a screenshot/picture via email to class teacher</a:t>
                      </a:r>
                      <a:r>
                        <a:rPr lang="en-GB" sz="1000" baseline="0" dirty="0" smtClean="0">
                          <a:solidFill>
                            <a:srgbClr val="FF0000"/>
                          </a:solidFill>
                          <a:latin typeface="Century Gothic" panose="020B0502020202020204" pitchFamily="34" charset="0"/>
                        </a:rPr>
                        <a:t> of the end of lesson quiz results.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 to TT </a:t>
                      </a:r>
                      <a:r>
                        <a:rPr lang="en-GB" sz="1000" baseline="0" dirty="0" err="1" smtClean="0">
                          <a:latin typeface="Century Gothic" panose="020B0502020202020204" pitchFamily="34" charset="0"/>
                        </a:rPr>
                        <a:t>Rockstars</a:t>
                      </a:r>
                      <a:r>
                        <a:rPr lang="en-GB" sz="1000" baseline="0" dirty="0" smtClean="0">
                          <a:latin typeface="Century Gothic" panose="020B0502020202020204" pitchFamily="34" charset="0"/>
                        </a:rPr>
                        <a:t> to also be provided.  </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Spellings to learn are on website each week.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Phonics (EYFS &amp; KS1) </a:t>
                      </a:r>
                      <a:r>
                        <a:rPr lang="en-GB" sz="1000" baseline="0" dirty="0" smtClean="0">
                          <a:latin typeface="Century Gothic" panose="020B0502020202020204" pitchFamily="34" charset="0"/>
                        </a:rPr>
                        <a:t>– slides for relevant sound for group child is in to be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EYFS (other subjects) – </a:t>
                      </a:r>
                      <a:r>
                        <a:rPr lang="en-GB" sz="1000" b="0" baseline="0" dirty="0" smtClean="0">
                          <a:latin typeface="Century Gothic" panose="020B0502020202020204" pitchFamily="34" charset="0"/>
                        </a:rPr>
                        <a:t>Appropriate links to Oak Academy materials/own lesson slides to be placed on class pages of website.  </a:t>
                      </a:r>
                      <a:r>
                        <a:rPr lang="en-GB" sz="1000" b="0" baseline="0" dirty="0" smtClean="0">
                          <a:solidFill>
                            <a:srgbClr val="FF0000"/>
                          </a:solidFill>
                          <a:latin typeface="Century Gothic" panose="020B0502020202020204" pitchFamily="34" charset="0"/>
                        </a:rPr>
                        <a:t>Parents to submit photos of work via Tapestry.</a:t>
                      </a:r>
                      <a:endParaRPr lang="en-GB" sz="1000" b="1" baseline="0" dirty="0" smtClean="0">
                        <a:solidFill>
                          <a:srgbClr val="FF0000"/>
                        </a:solidFill>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r>
                        <a:rPr lang="en-GB" sz="1000" baseline="0" dirty="0" smtClean="0">
                          <a:latin typeface="Century Gothic" panose="020B0502020202020204" pitchFamily="34" charset="0"/>
                        </a:rPr>
                        <a:t>Teacher to record engagement of child in remote learning and make contact at least once during the week to give feedback and support via email or telephone.  (EYFS staff to provide feedback via Tapestry or telephone).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09019719"/>
                  </a:ext>
                </a:extLst>
              </a:tr>
              <a:tr h="1658375">
                <a:tc>
                  <a:txBody>
                    <a:bodyPr/>
                    <a:lstStyle/>
                    <a:p>
                      <a:r>
                        <a:rPr lang="en-GB" sz="1000" dirty="0" smtClean="0">
                          <a:latin typeface="Century Gothic" panose="020B0502020202020204" pitchFamily="34" charset="0"/>
                        </a:rPr>
                        <a:t>Plan</a:t>
                      </a:r>
                      <a:r>
                        <a:rPr lang="en-GB" sz="1000" baseline="0" dirty="0" smtClean="0">
                          <a:latin typeface="Century Gothic" panose="020B0502020202020204" pitchFamily="34" charset="0"/>
                        </a:rPr>
                        <a:t> 2 </a:t>
                      </a:r>
                    </a:p>
                    <a:p>
                      <a:r>
                        <a:rPr lang="en-GB" sz="1000" dirty="0" smtClean="0">
                          <a:latin typeface="Century Gothic" panose="020B0502020202020204" pitchFamily="34" charset="0"/>
                        </a:rPr>
                        <a:t>Individual Longer</a:t>
                      </a:r>
                      <a:r>
                        <a:rPr lang="en-GB" sz="1000" baseline="0" dirty="0" smtClean="0">
                          <a:latin typeface="Century Gothic" panose="020B0502020202020204" pitchFamily="34" charset="0"/>
                        </a:rPr>
                        <a:t> Absence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Child isolating for 14 days due to positive case within the household or contacted by track and trace and told to isolate.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b="1" dirty="0" smtClean="0">
                          <a:latin typeface="Century Gothic" panose="020B0502020202020204" pitchFamily="34" charset="0"/>
                        </a:rPr>
                        <a:t>English (KS2),</a:t>
                      </a:r>
                      <a:r>
                        <a:rPr lang="en-GB" sz="1000" b="1" baseline="0" dirty="0" smtClean="0">
                          <a:latin typeface="Century Gothic" panose="020B0502020202020204" pitchFamily="34" charset="0"/>
                        </a:rPr>
                        <a:t> Maths, Science and Music lessons: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Links to closely matching Oak materials/White Rose materials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solidFill>
                            <a:srgbClr val="FF0000"/>
                          </a:solidFill>
                          <a:latin typeface="Century Gothic" panose="020B0502020202020204" pitchFamily="34" charset="0"/>
                        </a:rPr>
                        <a:t>Child required to send a screenshot/picture via email to class teacher of the end of lesson quiz results.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Link to TT </a:t>
                      </a:r>
                      <a:r>
                        <a:rPr lang="en-GB" sz="1000" baseline="0" dirty="0" err="1" smtClean="0">
                          <a:latin typeface="Century Gothic" panose="020B0502020202020204" pitchFamily="34" charset="0"/>
                        </a:rPr>
                        <a:t>Rockstars</a:t>
                      </a:r>
                      <a:r>
                        <a:rPr lang="en-GB" sz="1000" baseline="0" dirty="0" smtClean="0">
                          <a:latin typeface="Century Gothic" panose="020B0502020202020204" pitchFamily="34" charset="0"/>
                        </a:rPr>
                        <a:t> to also be provided.</a:t>
                      </a: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Spellings to learn are on website each week.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Phonics (EYFS &amp; KS1) </a:t>
                      </a:r>
                      <a:r>
                        <a:rPr lang="en-GB" sz="1000" baseline="0" dirty="0" smtClean="0">
                          <a:latin typeface="Century Gothic" panose="020B0502020202020204" pitchFamily="34" charset="0"/>
                        </a:rPr>
                        <a:t>- slides for relevant sound for group child is in to be placed on class pages of website.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00" dirty="0" smtClean="0">
                        <a:latin typeface="Century Gothic" panose="020B0502020202020204" pitchFamily="34" charset="0"/>
                      </a:endParaRPr>
                    </a:p>
                    <a:p>
                      <a:r>
                        <a:rPr lang="en-GB" sz="1000" b="1" baseline="0" dirty="0" smtClean="0">
                          <a:latin typeface="Century Gothic" panose="020B0502020202020204" pitchFamily="34" charset="0"/>
                        </a:rPr>
                        <a:t>History/Geography, RE, PHSE, and guided reading:</a:t>
                      </a:r>
                    </a:p>
                    <a:p>
                      <a:r>
                        <a:rPr lang="en-GB" sz="1000" baseline="0" dirty="0" smtClean="0">
                          <a:latin typeface="Century Gothic" panose="020B0502020202020204" pitchFamily="34" charset="0"/>
                        </a:rPr>
                        <a:t>Slides (along with details of tasks) to be placed on class pages of website.  If Oak Academy materials closely match the learning taking place in school, these may be used instead.</a:t>
                      </a:r>
                    </a:p>
                    <a:p>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1" baseline="0" dirty="0" smtClean="0">
                          <a:latin typeface="Century Gothic" panose="020B0502020202020204" pitchFamily="34" charset="0"/>
                        </a:rPr>
                        <a:t>EYFS (other subjects) – </a:t>
                      </a:r>
                      <a:r>
                        <a:rPr lang="en-GB" sz="1000" b="0" baseline="0" dirty="0" smtClean="0">
                          <a:latin typeface="Century Gothic" panose="020B0502020202020204" pitchFamily="34" charset="0"/>
                        </a:rPr>
                        <a:t>Appropriate links to Oak Academy materials/own lesson slides to be placed on class pages of website</a:t>
                      </a:r>
                      <a:r>
                        <a:rPr lang="en-GB" sz="1000" b="0" baseline="0" dirty="0" smtClean="0">
                          <a:solidFill>
                            <a:srgbClr val="FF0000"/>
                          </a:solidFill>
                          <a:latin typeface="Century Gothic" panose="020B0502020202020204" pitchFamily="34" charset="0"/>
                        </a:rPr>
                        <a:t>.  Parents to submit photos of work via Tapestry.</a:t>
                      </a:r>
                      <a:endParaRPr lang="en-GB" sz="1000" b="1" baseline="0" dirty="0" smtClean="0">
                        <a:solidFill>
                          <a:srgbClr val="FF0000"/>
                        </a:solidFill>
                        <a:latin typeface="Century Gothic" panose="020B0502020202020204" pitchFamily="34" charset="0"/>
                      </a:endParaRPr>
                    </a:p>
                    <a:p>
                      <a:endParaRPr lang="en-GB" sz="1000" baseline="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00" baseline="0" dirty="0" smtClean="0">
                          <a:latin typeface="Century Gothic" panose="020B0502020202020204" pitchFamily="34" charset="0"/>
                        </a:rPr>
                        <a:t>Teacher to record engagement of child in remote learning and to make contact at least once per week to give feedback and provide support via email or telephone. (EYFS staff to provide feedback via Tapestry or telephone).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9689123"/>
                  </a:ext>
                </a:extLst>
              </a:tr>
            </a:tbl>
          </a:graphicData>
        </a:graphic>
      </p:graphicFrame>
    </p:spTree>
    <p:extLst>
      <p:ext uri="{BB962C8B-B14F-4D97-AF65-F5344CB8AC3E}">
        <p14:creationId xmlns:p14="http://schemas.microsoft.com/office/powerpoint/2010/main" val="2168926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6616768"/>
              </p:ext>
            </p:extLst>
          </p:nvPr>
        </p:nvGraphicFramePr>
        <p:xfrm>
          <a:off x="310662" y="497987"/>
          <a:ext cx="11579469" cy="4650624"/>
        </p:xfrm>
        <a:graphic>
          <a:graphicData uri="http://schemas.openxmlformats.org/drawingml/2006/table">
            <a:tbl>
              <a:tblPr firstRow="1" bandRow="1">
                <a:tableStyleId>{00A15C55-8517-42AA-B614-E9B94910E393}</a:tableStyleId>
              </a:tblPr>
              <a:tblGrid>
                <a:gridCol w="1415561">
                  <a:extLst>
                    <a:ext uri="{9D8B030D-6E8A-4147-A177-3AD203B41FA5}">
                      <a16:colId xmlns:a16="http://schemas.microsoft.com/office/drawing/2014/main" val="2134619077"/>
                    </a:ext>
                  </a:extLst>
                </a:gridCol>
                <a:gridCol w="1459523">
                  <a:extLst>
                    <a:ext uri="{9D8B030D-6E8A-4147-A177-3AD203B41FA5}">
                      <a16:colId xmlns:a16="http://schemas.microsoft.com/office/drawing/2014/main" val="1025542961"/>
                    </a:ext>
                  </a:extLst>
                </a:gridCol>
                <a:gridCol w="8704385">
                  <a:extLst>
                    <a:ext uri="{9D8B030D-6E8A-4147-A177-3AD203B41FA5}">
                      <a16:colId xmlns:a16="http://schemas.microsoft.com/office/drawing/2014/main" val="3429227298"/>
                    </a:ext>
                  </a:extLst>
                </a:gridCol>
              </a:tblGrid>
              <a:tr h="2460252">
                <a:tc>
                  <a:txBody>
                    <a:bodyPr/>
                    <a:lstStyle/>
                    <a:p>
                      <a:r>
                        <a:rPr lang="en-GB" sz="1000" b="0" dirty="0" smtClean="0">
                          <a:solidFill>
                            <a:schemeClr val="tx1"/>
                          </a:solidFill>
                          <a:latin typeface="Century Gothic" panose="020B0502020202020204" pitchFamily="34" charset="0"/>
                        </a:rPr>
                        <a:t>Plan 3 </a:t>
                      </a:r>
                    </a:p>
                    <a:p>
                      <a:r>
                        <a:rPr lang="en-GB" sz="1000" b="0" dirty="0" smtClean="0">
                          <a:solidFill>
                            <a:schemeClr val="tx1"/>
                          </a:solidFill>
                          <a:latin typeface="Century Gothic" panose="020B0502020202020204" pitchFamily="34" charset="0"/>
                        </a:rPr>
                        <a:t>Group</a:t>
                      </a:r>
                      <a:r>
                        <a:rPr lang="en-GB" sz="1000" b="0" baseline="0" dirty="0" smtClean="0">
                          <a:solidFill>
                            <a:schemeClr val="tx1"/>
                          </a:solidFill>
                          <a:latin typeface="Century Gothic" panose="020B0502020202020204" pitchFamily="34" charset="0"/>
                        </a:rPr>
                        <a:t> Longer Absence</a:t>
                      </a:r>
                      <a:endParaRPr lang="en-GB" sz="10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r>
                        <a:rPr lang="en-GB" sz="1000" b="0" dirty="0" smtClean="0">
                          <a:solidFill>
                            <a:schemeClr val="tx1"/>
                          </a:solidFill>
                          <a:latin typeface="Century Gothic" panose="020B0502020202020204" pitchFamily="34" charset="0"/>
                        </a:rPr>
                        <a:t>Bubble closure</a:t>
                      </a:r>
                      <a:r>
                        <a:rPr lang="en-GB" sz="1000" b="0" baseline="0" dirty="0" smtClean="0">
                          <a:solidFill>
                            <a:schemeClr val="tx1"/>
                          </a:solidFill>
                          <a:latin typeface="Century Gothic" panose="020B0502020202020204" pitchFamily="34" charset="0"/>
                        </a:rPr>
                        <a:t> or lockdown.</a:t>
                      </a:r>
                      <a:endParaRPr lang="en-GB" sz="10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baseline="0" dirty="0" smtClean="0">
                          <a:solidFill>
                            <a:schemeClr val="tx1"/>
                          </a:solidFill>
                          <a:latin typeface="Century Gothic" panose="020B0502020202020204" pitchFamily="34" charset="0"/>
                        </a:rPr>
                        <a:t>Children to be sent home with their Power Maths books and a blank exercise book to record other work.</a:t>
                      </a:r>
                    </a:p>
                    <a:p>
                      <a:r>
                        <a:rPr lang="en-GB" sz="1000" b="0" dirty="0" smtClean="0">
                          <a:solidFill>
                            <a:schemeClr val="tx1"/>
                          </a:solidFill>
                          <a:latin typeface="Century Gothic" panose="020B0502020202020204" pitchFamily="34" charset="0"/>
                        </a:rPr>
                        <a:t>Teaching</a:t>
                      </a:r>
                      <a:r>
                        <a:rPr lang="en-GB" sz="1000" b="0" baseline="0" dirty="0" smtClean="0">
                          <a:solidFill>
                            <a:schemeClr val="tx1"/>
                          </a:solidFill>
                          <a:latin typeface="Century Gothic" panose="020B0502020202020204" pitchFamily="34" charset="0"/>
                        </a:rPr>
                        <a:t> staff on rota system to supervise key worker and vulnerable children (these children will follow online curriculum alongside home based peers).  HT in school consistently and ONLY one AHT in school at any one time (in case of need to deputise for HT).</a:t>
                      </a:r>
                    </a:p>
                    <a:p>
                      <a:endParaRPr lang="en-GB" sz="1000" b="0" baseline="0" dirty="0" smtClean="0">
                        <a:solidFill>
                          <a:schemeClr val="tx1"/>
                        </a:solidFill>
                        <a:latin typeface="Century Gothic" panose="020B0502020202020204" pitchFamily="34" charset="0"/>
                      </a:endParaRPr>
                    </a:p>
                    <a:p>
                      <a:r>
                        <a:rPr lang="en-GB" sz="1000" b="1" dirty="0" smtClean="0">
                          <a:solidFill>
                            <a:schemeClr val="tx1"/>
                          </a:solidFill>
                          <a:latin typeface="Century Gothic" panose="020B0502020202020204" pitchFamily="34" charset="0"/>
                        </a:rPr>
                        <a:t>English (KS2),</a:t>
                      </a:r>
                      <a:r>
                        <a:rPr lang="en-GB" sz="1000" b="1" baseline="0" dirty="0" smtClean="0">
                          <a:solidFill>
                            <a:schemeClr val="tx1"/>
                          </a:solidFill>
                          <a:latin typeface="Century Gothic" panose="020B0502020202020204" pitchFamily="34" charset="0"/>
                        </a:rPr>
                        <a:t> Phonics (KS1), Maths, Guided reading, Science, History/Geography and RE:</a:t>
                      </a:r>
                    </a:p>
                    <a:p>
                      <a:r>
                        <a:rPr lang="en-GB" sz="1000" b="0" baseline="0" dirty="0" smtClean="0">
                          <a:solidFill>
                            <a:schemeClr val="tx1"/>
                          </a:solidFill>
                          <a:latin typeface="Century Gothic" panose="020B0502020202020204" pitchFamily="34" charset="0"/>
                        </a:rPr>
                        <a:t>Recorded video lessons on class pages of website along with a pin number for a KAHOOT quiz (for </a:t>
                      </a:r>
                      <a:r>
                        <a:rPr lang="en-GB" sz="1000" b="0" baseline="0" dirty="0" err="1" smtClean="0">
                          <a:solidFill>
                            <a:schemeClr val="tx1"/>
                          </a:solidFill>
                          <a:latin typeface="Century Gothic" panose="020B0502020202020204" pitchFamily="34" charset="0"/>
                        </a:rPr>
                        <a:t>AfL</a:t>
                      </a:r>
                      <a:r>
                        <a:rPr lang="en-GB" sz="1000" b="0" baseline="0" dirty="0" smtClean="0">
                          <a:solidFill>
                            <a:schemeClr val="tx1"/>
                          </a:solidFill>
                          <a:latin typeface="Century Gothic" panose="020B0502020202020204" pitchFamily="34" charset="0"/>
                        </a:rPr>
                        <a:t> purposes).</a:t>
                      </a:r>
                    </a:p>
                    <a:p>
                      <a:r>
                        <a:rPr lang="en-GB" sz="1000" b="0" baseline="0" dirty="0" smtClean="0">
                          <a:solidFill>
                            <a:srgbClr val="FF0000"/>
                          </a:solidFill>
                          <a:latin typeface="Century Gothic" panose="020B0502020202020204" pitchFamily="34" charset="0"/>
                        </a:rPr>
                        <a:t>KAHOOT quiz results to be analysed by class teacher daily and screenshot sent to SLT (these should be used to inform future teaching and identify where further support is needed for individual children).</a:t>
                      </a:r>
                    </a:p>
                    <a:p>
                      <a:endParaRPr lang="en-GB" sz="1000" b="0" baseline="0" dirty="0" smtClean="0">
                        <a:solidFill>
                          <a:srgbClr val="FF0000"/>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Music, PHSE: </a:t>
                      </a:r>
                      <a:r>
                        <a:rPr lang="en-GB" sz="1000" b="0" baseline="0" dirty="0" smtClean="0">
                          <a:solidFill>
                            <a:schemeClr val="tx1"/>
                          </a:solidFill>
                          <a:latin typeface="Century Gothic" panose="020B0502020202020204" pitchFamily="34" charset="0"/>
                        </a:rPr>
                        <a:t>Links to closely matching materials on Oak Academy placed on class pages of website.</a:t>
                      </a: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PE</a:t>
                      </a:r>
                      <a:r>
                        <a:rPr lang="en-GB" sz="1000" b="0" baseline="0" dirty="0" smtClean="0">
                          <a:solidFill>
                            <a:schemeClr val="tx1"/>
                          </a:solidFill>
                          <a:latin typeface="Century Gothic" panose="020B0502020202020204" pitchFamily="34" charset="0"/>
                        </a:rPr>
                        <a:t>: YouTube video links placed on class pages of website.</a:t>
                      </a: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Art/DT</a:t>
                      </a:r>
                      <a:r>
                        <a:rPr lang="en-GB" sz="1000" b="0" baseline="0" dirty="0" smtClean="0">
                          <a:solidFill>
                            <a:schemeClr val="tx1"/>
                          </a:solidFill>
                          <a:latin typeface="Century Gothic" panose="020B0502020202020204" pitchFamily="34" charset="0"/>
                        </a:rPr>
                        <a:t>: Lesson slides to be placed on class pages of website.</a:t>
                      </a:r>
                    </a:p>
                    <a:p>
                      <a:endParaRPr lang="en-GB" sz="1000" b="0" baseline="0" dirty="0" smtClean="0">
                        <a:solidFill>
                          <a:schemeClr val="tx1"/>
                        </a:solidFill>
                        <a:latin typeface="Century Gothic" panose="020B0502020202020204" pitchFamily="34" charset="0"/>
                      </a:endParaRPr>
                    </a:p>
                    <a:p>
                      <a:r>
                        <a:rPr lang="en-GB" sz="1000" b="1" baseline="0" dirty="0" smtClean="0">
                          <a:solidFill>
                            <a:schemeClr val="tx1"/>
                          </a:solidFill>
                          <a:latin typeface="Century Gothic" panose="020B0502020202020204" pitchFamily="34" charset="0"/>
                        </a:rPr>
                        <a:t>EYFS: </a:t>
                      </a:r>
                      <a:r>
                        <a:rPr lang="en-GB" sz="1000" b="0" baseline="0" dirty="0" smtClean="0">
                          <a:solidFill>
                            <a:schemeClr val="tx1"/>
                          </a:solidFill>
                          <a:latin typeface="Century Gothic" panose="020B0502020202020204" pitchFamily="34" charset="0"/>
                        </a:rPr>
                        <a:t>Recorded video lessons on class pages of website plus links to other suitable home learning activities and all </a:t>
                      </a:r>
                      <a:r>
                        <a:rPr lang="en-GB" sz="1000" b="0" baseline="0" dirty="0" smtClean="0">
                          <a:solidFill>
                            <a:srgbClr val="FF0000"/>
                          </a:solidFill>
                          <a:latin typeface="Century Gothic" panose="020B0502020202020204" pitchFamily="34" charset="0"/>
                        </a:rPr>
                        <a:t>parents to submit child’s work via Tapestry.</a:t>
                      </a:r>
                    </a:p>
                    <a:p>
                      <a:endParaRPr lang="en-GB" sz="1000" b="0" baseline="0" dirty="0" smtClean="0">
                        <a:solidFill>
                          <a:schemeClr val="tx1"/>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baseline="0" dirty="0" smtClean="0">
                          <a:solidFill>
                            <a:schemeClr val="tx1"/>
                          </a:solidFill>
                          <a:latin typeface="Century Gothic" panose="020B0502020202020204" pitchFamily="34" charset="0"/>
                        </a:rPr>
                        <a:t>Teacher to record engagement of child in remote learning and to make contact as often as necessary to give feedback and provide support via email or telephone – minimum of twice per week. </a:t>
                      </a:r>
                      <a:r>
                        <a:rPr kumimoji="0" lang="en-GB" sz="10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(EYFS staff to provide feedback via Tapestry or telephone).</a:t>
                      </a:r>
                    </a:p>
                    <a:p>
                      <a:endParaRPr lang="en-GB" sz="1000" b="0" baseline="0" dirty="0" smtClean="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371760021"/>
                  </a:ext>
                </a:extLst>
              </a:tr>
              <a:tr h="1358784">
                <a:tc>
                  <a:txBody>
                    <a:bodyPr/>
                    <a:lstStyle/>
                    <a:p>
                      <a:r>
                        <a:rPr lang="en-GB" sz="1000" dirty="0" smtClean="0">
                          <a:latin typeface="Century Gothic" panose="020B0502020202020204" pitchFamily="34" charset="0"/>
                        </a:rPr>
                        <a:t>Plan 4</a:t>
                      </a:r>
                    </a:p>
                    <a:p>
                      <a:r>
                        <a:rPr lang="en-US" sz="1000" dirty="0" smtClean="0">
                          <a:latin typeface="Century Gothic" panose="020B0502020202020204" pitchFamily="34" charset="0"/>
                        </a:rPr>
                        <a:t>Longer absence- paper based and contact made by telephone</a:t>
                      </a:r>
                    </a:p>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latin typeface="Century Gothic" panose="020B0502020202020204" pitchFamily="34" charset="0"/>
                        </a:rPr>
                        <a:t>Bubble closure or lockdown.</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entury Gothic" panose="020B0502020202020204" pitchFamily="34" charset="0"/>
                        </a:rPr>
                        <a:t>Teaching</a:t>
                      </a:r>
                      <a:r>
                        <a:rPr lang="en-GB" sz="1000" baseline="0" dirty="0" smtClean="0">
                          <a:latin typeface="Century Gothic" panose="020B0502020202020204" pitchFamily="34" charset="0"/>
                        </a:rPr>
                        <a:t> staff on rota system to supervise key worker and vulnerable children (these children will follow online curriculum alongside home based peers).</a:t>
                      </a:r>
                    </a:p>
                    <a:p>
                      <a:endParaRPr lang="en-GB" sz="1000" b="0" dirty="0" smtClean="0">
                        <a:latin typeface="Century Gothic" panose="020B0502020202020204" pitchFamily="34" charset="0"/>
                      </a:endParaRPr>
                    </a:p>
                    <a:p>
                      <a:r>
                        <a:rPr lang="en-GB" sz="1000" b="0" dirty="0" smtClean="0">
                          <a:latin typeface="Century Gothic" panose="020B0502020202020204" pitchFamily="34" charset="0"/>
                        </a:rPr>
                        <a:t>Paper</a:t>
                      </a:r>
                      <a:r>
                        <a:rPr lang="en-GB" sz="1000" b="0" baseline="0" dirty="0" smtClean="0">
                          <a:latin typeface="Century Gothic" panose="020B0502020202020204" pitchFamily="34" charset="0"/>
                        </a:rPr>
                        <a:t> based learning packs for pre-identified pupils with limited online access.</a:t>
                      </a:r>
                    </a:p>
                    <a:p>
                      <a:endParaRPr lang="en-GB" sz="1000" b="0" baseline="0" dirty="0" smtClean="0">
                        <a:latin typeface="Century Gothic" panose="020B0502020202020204" pitchFamily="34" charset="0"/>
                      </a:endParaRPr>
                    </a:p>
                    <a:p>
                      <a:r>
                        <a:rPr lang="en-GB" sz="1000" b="0" baseline="0" dirty="0" smtClean="0">
                          <a:latin typeface="Century Gothic" panose="020B0502020202020204" pitchFamily="34" charset="0"/>
                        </a:rPr>
                        <a:t>Daily telephone call to these children to support and provide feedback.</a:t>
                      </a:r>
                      <a:endParaRPr lang="en-GB" sz="1000" dirty="0" smtClean="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77497900"/>
                  </a:ext>
                </a:extLst>
              </a:tr>
            </a:tbl>
          </a:graphicData>
        </a:graphic>
      </p:graphicFrame>
    </p:spTree>
    <p:extLst>
      <p:ext uri="{BB962C8B-B14F-4D97-AF65-F5344CB8AC3E}">
        <p14:creationId xmlns:p14="http://schemas.microsoft.com/office/powerpoint/2010/main" val="548465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1021</Words>
  <Application>Microsoft Office PowerPoint</Application>
  <PresentationFormat>Widescreen</PresentationFormat>
  <Paragraphs>105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Century Gothic</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Kahoot to make low stakes quizzes</dc:title>
  <dc:creator>Michelle Wiggins</dc:creator>
  <cp:lastModifiedBy>Michelle Wiggins</cp:lastModifiedBy>
  <cp:revision>19</cp:revision>
  <dcterms:created xsi:type="dcterms:W3CDTF">2020-06-27T19:56:18Z</dcterms:created>
  <dcterms:modified xsi:type="dcterms:W3CDTF">2020-09-20T18:35:58Z</dcterms:modified>
</cp:coreProperties>
</file>