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3"/>
  </p:handoutMasterIdLst>
  <p:sldIdLst>
    <p:sldId id="264" r:id="rId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Sassoon Infant Rg" panose="02000503030000020003" charset="0"/>
      <p:regular r:id="rId8"/>
      <p:bold r:id="rId9"/>
    </p:embeddedFont>
    <p:embeddedFont>
      <p:font typeface="Tuffy" panose="020B0603060100000000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  <p:embeddedFont>
      <p:font typeface="Twinkl SemiBold" charset="0"/>
      <p:bold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107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4793"/>
    <a:srgbClr val="3399FF"/>
    <a:srgbClr val="DB5183"/>
    <a:srgbClr val="E6C800"/>
    <a:srgbClr val="E9D85F"/>
    <a:srgbClr val="DE235C"/>
    <a:srgbClr val="EEF3F5"/>
    <a:srgbClr val="FED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1071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handoutMaster" Target="handoutMasters/handout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2AEEE76-766C-40ED-8CDF-F6A590543682}" type="datetimeFigureOut">
              <a:rPr lang="en-GB"/>
              <a:pPr>
                <a:defRPr/>
              </a:pPr>
              <a:t>09/03/2023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072B49-F1A7-43D1-8209-5F5E145FE5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32188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18079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3493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7959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6068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0875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1" r:id="rId4"/>
    <p:sldLayoutId id="2147483742" r:id="rId5"/>
    <p:sldLayoutId id="214748374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image" Target="../media/image3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image" Target="../media/image5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5" Type="http://schemas.microsoft.com/office/2007/relationships/media" Target="../media/media3.WAV"/><Relationship Id="rId15" Type="http://schemas.microsoft.com/office/2007/relationships/media" Target="../media/media8.WAV"/><Relationship Id="rId10" Type="http://schemas.openxmlformats.org/officeDocument/2006/relationships/audio" Target="../media/media5.WAV"/><Relationship Id="rId19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1470025" y="271463"/>
            <a:ext cx="8220075" cy="1595437"/>
          </a:xfrm>
        </p:spPr>
        <p:txBody>
          <a:bodyPr/>
          <a:lstStyle/>
          <a:p>
            <a:pPr eaLnBrk="1" hangingPunct="1"/>
            <a:r>
              <a:rPr lang="en-GB" altLang="en-US" sz="3400"/>
              <a:t>Countries that Speak French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503363"/>
            <a:ext cx="7632700" cy="5699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1550" dirty="0">
                <a:latin typeface="Twinkl" pitchFamily="2" charset="0"/>
              </a:rPr>
              <a:t>There are many countries other than France where French is spoken. In all there are over 29 countries where French is an official language. Here are some of them….</a:t>
            </a:r>
          </a:p>
        </p:txBody>
      </p:sp>
      <p:pic>
        <p:nvPicPr>
          <p:cNvPr id="10244" name="Map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20"/>
          <a:stretch>
            <a:fillRect/>
          </a:stretch>
        </p:blipFill>
        <p:spPr bwMode="auto">
          <a:xfrm>
            <a:off x="1146175" y="2176463"/>
            <a:ext cx="6865938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nada"/>
          <p:cNvSpPr txBox="1">
            <a:spLocks noChangeArrowheads="1"/>
          </p:cNvSpPr>
          <p:nvPr/>
        </p:nvSpPr>
        <p:spPr bwMode="auto">
          <a:xfrm>
            <a:off x="1047750" y="2935288"/>
            <a:ext cx="1370013" cy="369887"/>
          </a:xfrm>
          <a:prstGeom prst="rect">
            <a:avLst/>
          </a:prstGeom>
          <a:solidFill>
            <a:schemeClr val="bg1"/>
          </a:solidFill>
          <a:ln w="28575">
            <a:solidFill>
              <a:srgbClr val="E6C8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Canada</a:t>
            </a:r>
          </a:p>
        </p:txBody>
      </p:sp>
      <p:grpSp>
        <p:nvGrpSpPr>
          <p:cNvPr id="40" name="Haiti"/>
          <p:cNvGrpSpPr>
            <a:grpSpLocks/>
          </p:cNvGrpSpPr>
          <p:nvPr/>
        </p:nvGrpSpPr>
        <p:grpSpPr bwMode="auto">
          <a:xfrm>
            <a:off x="755650" y="4262438"/>
            <a:ext cx="2239963" cy="369887"/>
            <a:chOff x="755650" y="4262566"/>
            <a:chExt cx="2239341" cy="369332"/>
          </a:xfrm>
        </p:grpSpPr>
        <p:sp>
          <p:nvSpPr>
            <p:cNvPr id="10293" name="TextBox 8"/>
            <p:cNvSpPr txBox="1">
              <a:spLocks noChangeArrowheads="1"/>
            </p:cNvSpPr>
            <p:nvPr/>
          </p:nvSpPr>
          <p:spPr bwMode="auto">
            <a:xfrm>
              <a:off x="755650" y="4262566"/>
              <a:ext cx="1369712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DE235C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Haiti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2125283" y="4300609"/>
              <a:ext cx="869708" cy="128394"/>
            </a:xfrm>
            <a:prstGeom prst="straightConnector1">
              <a:avLst/>
            </a:prstGeom>
            <a:ln w="28575">
              <a:solidFill>
                <a:srgbClr val="DE235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France"/>
          <p:cNvGrpSpPr>
            <a:grpSpLocks/>
          </p:cNvGrpSpPr>
          <p:nvPr/>
        </p:nvGrpSpPr>
        <p:grpSpPr bwMode="auto">
          <a:xfrm>
            <a:off x="3744913" y="2538413"/>
            <a:ext cx="1370012" cy="1017587"/>
            <a:chOff x="3745556" y="2538625"/>
            <a:chExt cx="1369712" cy="1018021"/>
          </a:xfrm>
        </p:grpSpPr>
        <p:sp>
          <p:nvSpPr>
            <p:cNvPr id="10291" name="TextBox 14"/>
            <p:cNvSpPr txBox="1">
              <a:spLocks noChangeArrowheads="1"/>
            </p:cNvSpPr>
            <p:nvPr/>
          </p:nvSpPr>
          <p:spPr bwMode="auto">
            <a:xfrm>
              <a:off x="3745556" y="2538625"/>
              <a:ext cx="1369712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649C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France</a:t>
              </a:r>
            </a:p>
          </p:txBody>
        </p:sp>
        <p:cxnSp>
          <p:nvCxnSpPr>
            <p:cNvPr id="16" name="Straight Arrow Connector 15"/>
            <p:cNvCxnSpPr>
              <a:stCxn id="10291" idx="2"/>
            </p:cNvCxnSpPr>
            <p:nvPr/>
          </p:nvCxnSpPr>
          <p:spPr>
            <a:xfrm>
              <a:off x="4431206" y="2908670"/>
              <a:ext cx="30155" cy="647976"/>
            </a:xfrm>
            <a:prstGeom prst="straightConnector1">
              <a:avLst/>
            </a:prstGeom>
            <a:ln w="28575">
              <a:solidFill>
                <a:srgbClr val="00649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Tunisia"/>
          <p:cNvGrpSpPr>
            <a:grpSpLocks/>
          </p:cNvGrpSpPr>
          <p:nvPr/>
        </p:nvGrpSpPr>
        <p:grpSpPr bwMode="auto">
          <a:xfrm>
            <a:off x="4648200" y="3932238"/>
            <a:ext cx="1808163" cy="368300"/>
            <a:chOff x="4648840" y="3931512"/>
            <a:chExt cx="1807700" cy="369332"/>
          </a:xfrm>
        </p:grpSpPr>
        <p:sp>
          <p:nvSpPr>
            <p:cNvPr id="10289" name="TextBox 21"/>
            <p:cNvSpPr txBox="1">
              <a:spLocks noChangeArrowheads="1"/>
            </p:cNvSpPr>
            <p:nvPr/>
          </p:nvSpPr>
          <p:spPr bwMode="auto">
            <a:xfrm>
              <a:off x="5086828" y="3931512"/>
              <a:ext cx="1369712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A873B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Tunisia</a:t>
              </a:r>
            </a:p>
          </p:txBody>
        </p:sp>
        <p:cxnSp>
          <p:nvCxnSpPr>
            <p:cNvPr id="24" name="Straight Arrow Connector 23"/>
            <p:cNvCxnSpPr>
              <a:stCxn id="10289" idx="1"/>
            </p:cNvCxnSpPr>
            <p:nvPr/>
          </p:nvCxnSpPr>
          <p:spPr>
            <a:xfrm flipH="1" flipV="1">
              <a:off x="4648840" y="3993597"/>
              <a:ext cx="438038" cy="122581"/>
            </a:xfrm>
            <a:prstGeom prst="straightConnector1">
              <a:avLst/>
            </a:prstGeom>
            <a:ln w="28575">
              <a:solidFill>
                <a:srgbClr val="A873B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Ivory Coast"/>
          <p:cNvGrpSpPr>
            <a:grpSpLocks/>
          </p:cNvGrpSpPr>
          <p:nvPr/>
        </p:nvGrpSpPr>
        <p:grpSpPr bwMode="auto">
          <a:xfrm>
            <a:off x="4356100" y="4572000"/>
            <a:ext cx="1976438" cy="498475"/>
            <a:chOff x="4356100" y="4572000"/>
            <a:chExt cx="1977081" cy="498048"/>
          </a:xfrm>
        </p:grpSpPr>
        <p:sp>
          <p:nvSpPr>
            <p:cNvPr id="10287" name="TextBox 12"/>
            <p:cNvSpPr txBox="1">
              <a:spLocks noChangeArrowheads="1"/>
            </p:cNvSpPr>
            <p:nvPr/>
          </p:nvSpPr>
          <p:spPr bwMode="auto">
            <a:xfrm>
              <a:off x="4963469" y="4700716"/>
              <a:ext cx="1369712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07D1A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Ivory Coast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H="1" flipV="1">
              <a:off x="4356100" y="4572000"/>
              <a:ext cx="611387" cy="350537"/>
            </a:xfrm>
            <a:prstGeom prst="straightConnector1">
              <a:avLst/>
            </a:prstGeom>
            <a:ln w="28575">
              <a:solidFill>
                <a:srgbClr val="F07D1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Switzerland"/>
          <p:cNvGrpSpPr>
            <a:grpSpLocks/>
          </p:cNvGrpSpPr>
          <p:nvPr/>
        </p:nvGrpSpPr>
        <p:grpSpPr bwMode="auto">
          <a:xfrm>
            <a:off x="2751138" y="3627438"/>
            <a:ext cx="1798637" cy="369887"/>
            <a:chOff x="2751405" y="3628098"/>
            <a:chExt cx="1798990" cy="369332"/>
          </a:xfrm>
        </p:grpSpPr>
        <p:sp>
          <p:nvSpPr>
            <p:cNvPr id="10285" name="TextBox 22"/>
            <p:cNvSpPr txBox="1">
              <a:spLocks noChangeArrowheads="1"/>
            </p:cNvSpPr>
            <p:nvPr/>
          </p:nvSpPr>
          <p:spPr bwMode="auto">
            <a:xfrm>
              <a:off x="2751405" y="3628098"/>
              <a:ext cx="1415429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AF97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Switzerland</a:t>
              </a:r>
            </a:p>
          </p:txBody>
        </p:sp>
        <p:cxnSp>
          <p:nvCxnSpPr>
            <p:cNvPr id="29" name="Straight Arrow Connector 28"/>
            <p:cNvCxnSpPr>
              <a:stCxn id="10285" idx="3"/>
            </p:cNvCxnSpPr>
            <p:nvPr/>
          </p:nvCxnSpPr>
          <p:spPr>
            <a:xfrm flipV="1">
              <a:off x="4166145" y="3693087"/>
              <a:ext cx="384250" cy="120469"/>
            </a:xfrm>
            <a:prstGeom prst="straightConnector1">
              <a:avLst/>
            </a:prstGeom>
            <a:ln w="28575">
              <a:solidFill>
                <a:srgbClr val="00AF9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Belgium"/>
          <p:cNvGrpSpPr>
            <a:grpSpLocks/>
          </p:cNvGrpSpPr>
          <p:nvPr/>
        </p:nvGrpSpPr>
        <p:grpSpPr bwMode="auto">
          <a:xfrm>
            <a:off x="4527550" y="3119438"/>
            <a:ext cx="1876425" cy="461962"/>
            <a:chOff x="4527891" y="3119885"/>
            <a:chExt cx="1875912" cy="461665"/>
          </a:xfrm>
        </p:grpSpPr>
        <p:cxnSp>
          <p:nvCxnSpPr>
            <p:cNvPr id="19" name="Straight Arrow Connector 18"/>
            <p:cNvCxnSpPr>
              <a:stCxn id="10284" idx="1"/>
            </p:cNvCxnSpPr>
            <p:nvPr/>
          </p:nvCxnSpPr>
          <p:spPr>
            <a:xfrm flipH="1">
              <a:off x="4527891" y="3303917"/>
              <a:ext cx="506275" cy="277633"/>
            </a:xfrm>
            <a:prstGeom prst="straightConnector1">
              <a:avLst/>
            </a:prstGeom>
            <a:ln w="28575">
              <a:solidFill>
                <a:srgbClr val="FED8A8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4" name="TextBox 17"/>
            <p:cNvSpPr txBox="1">
              <a:spLocks noChangeArrowheads="1"/>
            </p:cNvSpPr>
            <p:nvPr/>
          </p:nvSpPr>
          <p:spPr bwMode="auto">
            <a:xfrm>
              <a:off x="5034091" y="3119885"/>
              <a:ext cx="1369712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ED8A8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Belgium</a:t>
              </a:r>
            </a:p>
          </p:txBody>
        </p:sp>
      </p:grpSp>
      <p:grpSp>
        <p:nvGrpSpPr>
          <p:cNvPr id="41" name="Mali"/>
          <p:cNvGrpSpPr>
            <a:grpSpLocks/>
          </p:cNvGrpSpPr>
          <p:nvPr/>
        </p:nvGrpSpPr>
        <p:grpSpPr bwMode="auto">
          <a:xfrm>
            <a:off x="2551113" y="4446588"/>
            <a:ext cx="1685925" cy="938212"/>
            <a:chOff x="2551756" y="4447232"/>
            <a:chExt cx="1684761" cy="938046"/>
          </a:xfrm>
        </p:grpSpPr>
        <p:sp>
          <p:nvSpPr>
            <p:cNvPr id="10281" name="TextBox 13"/>
            <p:cNvSpPr txBox="1">
              <a:spLocks noChangeArrowheads="1"/>
            </p:cNvSpPr>
            <p:nvPr/>
          </p:nvSpPr>
          <p:spPr bwMode="auto">
            <a:xfrm>
              <a:off x="2551756" y="5015946"/>
              <a:ext cx="1369712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C4793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Mali</a:t>
              </a:r>
            </a:p>
          </p:txBody>
        </p:sp>
        <p:cxnSp>
          <p:nvCxnSpPr>
            <p:cNvPr id="35" name="Straight Arrow Connector 34"/>
            <p:cNvCxnSpPr/>
            <p:nvPr/>
          </p:nvCxnSpPr>
          <p:spPr>
            <a:xfrm flipV="1">
              <a:off x="3766941" y="4447232"/>
              <a:ext cx="469576" cy="568224"/>
            </a:xfrm>
            <a:prstGeom prst="straightConnector1">
              <a:avLst/>
            </a:prstGeom>
            <a:ln w="28575">
              <a:solidFill>
                <a:srgbClr val="CC479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la france"/>
          <p:cNvSpPr txBox="1">
            <a:spLocks noChangeArrowheads="1"/>
          </p:cNvSpPr>
          <p:nvPr/>
        </p:nvSpPr>
        <p:spPr bwMode="auto">
          <a:xfrm>
            <a:off x="3744913" y="2538413"/>
            <a:ext cx="1370012" cy="36988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France</a:t>
            </a:r>
          </a:p>
        </p:txBody>
      </p:sp>
      <p:sp>
        <p:nvSpPr>
          <p:cNvPr id="50" name="belgique"/>
          <p:cNvSpPr txBox="1">
            <a:spLocks noChangeArrowheads="1"/>
          </p:cNvSpPr>
          <p:nvPr/>
        </p:nvSpPr>
        <p:spPr bwMode="auto">
          <a:xfrm>
            <a:off x="5033963" y="3119438"/>
            <a:ext cx="1370012" cy="369887"/>
          </a:xfrm>
          <a:prstGeom prst="rect">
            <a:avLst/>
          </a:prstGeom>
          <a:solidFill>
            <a:schemeClr val="bg1"/>
          </a:solidFill>
          <a:ln w="28575">
            <a:solidFill>
              <a:srgbClr val="FED8A8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Belgique</a:t>
            </a:r>
          </a:p>
        </p:txBody>
      </p:sp>
      <p:sp>
        <p:nvSpPr>
          <p:cNvPr id="51" name="la tunisie"/>
          <p:cNvSpPr txBox="1">
            <a:spLocks noChangeArrowheads="1"/>
          </p:cNvSpPr>
          <p:nvPr/>
        </p:nvSpPr>
        <p:spPr bwMode="auto">
          <a:xfrm>
            <a:off x="5084763" y="3937000"/>
            <a:ext cx="1370012" cy="369888"/>
          </a:xfrm>
          <a:prstGeom prst="rect">
            <a:avLst/>
          </a:prstGeom>
          <a:solidFill>
            <a:schemeClr val="bg1"/>
          </a:solidFill>
          <a:ln w="28575">
            <a:solidFill>
              <a:srgbClr val="A873B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Tunisie</a:t>
            </a:r>
          </a:p>
        </p:txBody>
      </p:sp>
      <p:sp>
        <p:nvSpPr>
          <p:cNvPr id="52" name="la cote divorie"/>
          <p:cNvSpPr txBox="1">
            <a:spLocks noChangeArrowheads="1"/>
          </p:cNvSpPr>
          <p:nvPr/>
        </p:nvSpPr>
        <p:spPr bwMode="auto">
          <a:xfrm>
            <a:off x="4964113" y="4700588"/>
            <a:ext cx="1751012" cy="369887"/>
          </a:xfrm>
          <a:prstGeom prst="rect">
            <a:avLst/>
          </a:prstGeom>
          <a:solidFill>
            <a:schemeClr val="bg1"/>
          </a:solidFill>
          <a:ln w="28575">
            <a:solidFill>
              <a:srgbClr val="F07D1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Côte d’Ivoire</a:t>
            </a:r>
          </a:p>
        </p:txBody>
      </p:sp>
      <p:sp>
        <p:nvSpPr>
          <p:cNvPr id="53" name="le mali"/>
          <p:cNvSpPr txBox="1">
            <a:spLocks noChangeArrowheads="1"/>
          </p:cNvSpPr>
          <p:nvPr/>
        </p:nvSpPr>
        <p:spPr bwMode="auto">
          <a:xfrm>
            <a:off x="2551113" y="5016500"/>
            <a:ext cx="1370012" cy="368300"/>
          </a:xfrm>
          <a:prstGeom prst="rect">
            <a:avLst/>
          </a:prstGeom>
          <a:solidFill>
            <a:schemeClr val="bg1"/>
          </a:solidFill>
          <a:ln w="28575">
            <a:solidFill>
              <a:srgbClr val="CC4793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Mali</a:t>
            </a:r>
          </a:p>
        </p:txBody>
      </p:sp>
      <p:sp>
        <p:nvSpPr>
          <p:cNvPr id="54" name="haiti fr"/>
          <p:cNvSpPr txBox="1">
            <a:spLocks noChangeArrowheads="1"/>
          </p:cNvSpPr>
          <p:nvPr/>
        </p:nvSpPr>
        <p:spPr bwMode="auto">
          <a:xfrm>
            <a:off x="750888" y="4262438"/>
            <a:ext cx="1370012" cy="369887"/>
          </a:xfrm>
          <a:prstGeom prst="rect">
            <a:avLst/>
          </a:prstGeom>
          <a:solidFill>
            <a:schemeClr val="bg1"/>
          </a:solidFill>
          <a:ln w="28575">
            <a:solidFill>
              <a:srgbClr val="DE235C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Haïti</a:t>
            </a:r>
          </a:p>
        </p:txBody>
      </p:sp>
      <p:sp>
        <p:nvSpPr>
          <p:cNvPr id="55" name="la suisse"/>
          <p:cNvSpPr txBox="1">
            <a:spLocks noChangeArrowheads="1"/>
          </p:cNvSpPr>
          <p:nvPr/>
        </p:nvSpPr>
        <p:spPr bwMode="auto">
          <a:xfrm>
            <a:off x="2751138" y="3635375"/>
            <a:ext cx="1414462" cy="369888"/>
          </a:xfrm>
          <a:prstGeom prst="rect">
            <a:avLst/>
          </a:prstGeom>
          <a:solidFill>
            <a:schemeClr val="bg1"/>
          </a:solidFill>
          <a:ln w="28575">
            <a:solidFill>
              <a:srgbClr val="00AF97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Suisse</a:t>
            </a:r>
          </a:p>
        </p:txBody>
      </p:sp>
      <p:sp>
        <p:nvSpPr>
          <p:cNvPr id="56" name="Canada"/>
          <p:cNvSpPr txBox="1">
            <a:spLocks noChangeArrowheads="1"/>
          </p:cNvSpPr>
          <p:nvPr/>
        </p:nvSpPr>
        <p:spPr bwMode="auto">
          <a:xfrm>
            <a:off x="1047750" y="2935288"/>
            <a:ext cx="1370013" cy="369887"/>
          </a:xfrm>
          <a:prstGeom prst="rect">
            <a:avLst/>
          </a:prstGeom>
          <a:solidFill>
            <a:schemeClr val="bg1"/>
          </a:solidFill>
          <a:ln w="28575">
            <a:solidFill>
              <a:srgbClr val="E6C8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3399FF"/>
                </a:solidFill>
              </a:rPr>
              <a:t>Canada</a:t>
            </a:r>
          </a:p>
        </p:txBody>
      </p:sp>
      <p:pic>
        <p:nvPicPr>
          <p:cNvPr id="36" name="play France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338" y="2590800"/>
            <a:ext cx="2571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lay belgique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388" y="3186113"/>
            <a:ext cx="2571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lay la tunisie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538" y="39973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lay la cote d'ivoire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75" y="47593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lay le mali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588" y="50720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lay haiti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" y="43402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lay la suisse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263" y="36877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lay le canada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29908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6463" y="763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6463" y="16303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6463" y="2427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225" y="3141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225" y="3846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225" y="45545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225" y="5214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225" y="58737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77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60" name="Rectangle 59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0280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10278" name="Play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19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20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0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25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18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178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5" dur="183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 nodeType="clickPar">
                      <p:stCondLst>
                        <p:cond delay="0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5" dur="19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 nodeType="clickPar">
                      <p:stCondLst>
                        <p:cond delay="0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0" dur="20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 nodeType="clickPar">
                      <p:stCondLst>
                        <p:cond delay="0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20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 nodeType="clickPar">
                      <p:stCondLst>
                        <p:cond delay="0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0" dur="25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 nodeType="clickPar">
                      <p:stCondLst>
                        <p:cond delay="0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5" dur="18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178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 nodeType="clickPar">
                      <p:stCondLst>
                        <p:cond delay="0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183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1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 animBg="1"/>
      <p:bldP spid="48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1160</TotalTime>
  <Words>64</Words>
  <Application>Microsoft Office PowerPoint</Application>
  <PresentationFormat>On-screen Show (4:3)</PresentationFormat>
  <Paragraphs>19</Paragraphs>
  <Slides>1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Twinkl SemiBold</vt:lpstr>
      <vt:lpstr>Twinkl</vt:lpstr>
      <vt:lpstr>Tuffy</vt:lpstr>
      <vt:lpstr>Sassoon Infant Rg</vt:lpstr>
      <vt:lpstr>Office Theme</vt:lpstr>
      <vt:lpstr>Countries that Speak French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Rosie Ogden</cp:lastModifiedBy>
  <cp:revision>94</cp:revision>
  <dcterms:created xsi:type="dcterms:W3CDTF">2014-10-01T16:09:27Z</dcterms:created>
  <dcterms:modified xsi:type="dcterms:W3CDTF">2023-03-09T19:04:23Z</dcterms:modified>
</cp:coreProperties>
</file>