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357" r:id="rId3"/>
    <p:sldId id="403" r:id="rId4"/>
    <p:sldId id="404" r:id="rId5"/>
    <p:sldId id="402" r:id="rId6"/>
    <p:sldId id="358" r:id="rId7"/>
    <p:sldId id="405" r:id="rId8"/>
    <p:sldId id="406" r:id="rId9"/>
    <p:sldId id="365" r:id="rId10"/>
    <p:sldId id="366" r:id="rId11"/>
    <p:sldId id="407" r:id="rId12"/>
    <p:sldId id="388" r:id="rId13"/>
    <p:sldId id="356" r:id="rId14"/>
    <p:sldId id="408" r:id="rId15"/>
    <p:sldId id="409" r:id="rId16"/>
    <p:sldId id="410" r:id="rId17"/>
    <p:sldId id="411" r:id="rId18"/>
    <p:sldId id="412" r:id="rId19"/>
    <p:sldId id="40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71" autoAdjust="0"/>
    <p:restoredTop sz="92752" autoAdjust="0"/>
  </p:normalViewPr>
  <p:slideViewPr>
    <p:cSldViewPr snapToGrid="0">
      <p:cViewPr varScale="1">
        <p:scale>
          <a:sx n="85" d="100"/>
          <a:sy n="85" d="100"/>
        </p:scale>
        <p:origin x="523"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BC0094-2914-4282-94FD-C1DC2B873413}" type="datetimeFigureOut">
              <a:rPr lang="en-GB" smtClean="0"/>
              <a:t>11/09/2025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23893D-6487-419E-92DF-C0EEC825D7DB}" type="slidenum">
              <a:rPr lang="en-GB" smtClean="0"/>
              <a:t>‹#›</a:t>
            </a:fld>
            <a:endParaRPr lang="en-GB"/>
          </a:p>
        </p:txBody>
      </p:sp>
    </p:spTree>
    <p:extLst>
      <p:ext uri="{BB962C8B-B14F-4D97-AF65-F5344CB8AC3E}">
        <p14:creationId xmlns:p14="http://schemas.microsoft.com/office/powerpoint/2010/main" val="4065497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2</a:t>
            </a:fld>
            <a:endParaRPr lang="en-GB"/>
          </a:p>
        </p:txBody>
      </p:sp>
    </p:spTree>
    <p:extLst>
      <p:ext uri="{BB962C8B-B14F-4D97-AF65-F5344CB8AC3E}">
        <p14:creationId xmlns:p14="http://schemas.microsoft.com/office/powerpoint/2010/main" val="4015193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3</a:t>
            </a:fld>
            <a:endParaRPr lang="en-GB"/>
          </a:p>
        </p:txBody>
      </p:sp>
    </p:spTree>
    <p:extLst>
      <p:ext uri="{BB962C8B-B14F-4D97-AF65-F5344CB8AC3E}">
        <p14:creationId xmlns:p14="http://schemas.microsoft.com/office/powerpoint/2010/main" val="1323688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4</a:t>
            </a:fld>
            <a:endParaRPr lang="en-GB"/>
          </a:p>
        </p:txBody>
      </p:sp>
    </p:spTree>
    <p:extLst>
      <p:ext uri="{BB962C8B-B14F-4D97-AF65-F5344CB8AC3E}">
        <p14:creationId xmlns:p14="http://schemas.microsoft.com/office/powerpoint/2010/main" val="2432509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5</a:t>
            </a:fld>
            <a:endParaRPr lang="en-GB"/>
          </a:p>
        </p:txBody>
      </p:sp>
    </p:spTree>
    <p:extLst>
      <p:ext uri="{BB962C8B-B14F-4D97-AF65-F5344CB8AC3E}">
        <p14:creationId xmlns:p14="http://schemas.microsoft.com/office/powerpoint/2010/main" val="2514894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6</a:t>
            </a:fld>
            <a:endParaRPr lang="en-GB"/>
          </a:p>
        </p:txBody>
      </p:sp>
    </p:spTree>
    <p:extLst>
      <p:ext uri="{BB962C8B-B14F-4D97-AF65-F5344CB8AC3E}">
        <p14:creationId xmlns:p14="http://schemas.microsoft.com/office/powerpoint/2010/main" val="2105229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7</a:t>
            </a:fld>
            <a:endParaRPr lang="en-GB"/>
          </a:p>
        </p:txBody>
      </p:sp>
    </p:spTree>
    <p:extLst>
      <p:ext uri="{BB962C8B-B14F-4D97-AF65-F5344CB8AC3E}">
        <p14:creationId xmlns:p14="http://schemas.microsoft.com/office/powerpoint/2010/main" val="174979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8</a:t>
            </a:fld>
            <a:endParaRPr lang="en-GB"/>
          </a:p>
        </p:txBody>
      </p:sp>
    </p:spTree>
    <p:extLst>
      <p:ext uri="{BB962C8B-B14F-4D97-AF65-F5344CB8AC3E}">
        <p14:creationId xmlns:p14="http://schemas.microsoft.com/office/powerpoint/2010/main" val="2180089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10</a:t>
            </a:fld>
            <a:endParaRPr lang="en-GB"/>
          </a:p>
        </p:txBody>
      </p:sp>
    </p:spTree>
    <p:extLst>
      <p:ext uri="{BB962C8B-B14F-4D97-AF65-F5344CB8AC3E}">
        <p14:creationId xmlns:p14="http://schemas.microsoft.com/office/powerpoint/2010/main" val="1839239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11</a:t>
            </a:fld>
            <a:endParaRPr lang="en-GB"/>
          </a:p>
        </p:txBody>
      </p:sp>
    </p:spTree>
    <p:extLst>
      <p:ext uri="{BB962C8B-B14F-4D97-AF65-F5344CB8AC3E}">
        <p14:creationId xmlns:p14="http://schemas.microsoft.com/office/powerpoint/2010/main" val="1336233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13</a:t>
            </a:fld>
            <a:endParaRPr lang="en-GB"/>
          </a:p>
        </p:txBody>
      </p:sp>
    </p:spTree>
    <p:extLst>
      <p:ext uri="{BB962C8B-B14F-4D97-AF65-F5344CB8AC3E}">
        <p14:creationId xmlns:p14="http://schemas.microsoft.com/office/powerpoint/2010/main" val="3964801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14</a:t>
            </a:fld>
            <a:endParaRPr lang="en-GB"/>
          </a:p>
        </p:txBody>
      </p:sp>
    </p:spTree>
    <p:extLst>
      <p:ext uri="{BB962C8B-B14F-4D97-AF65-F5344CB8AC3E}">
        <p14:creationId xmlns:p14="http://schemas.microsoft.com/office/powerpoint/2010/main" val="3812195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15</a:t>
            </a:fld>
            <a:endParaRPr lang="en-GB"/>
          </a:p>
        </p:txBody>
      </p:sp>
    </p:spTree>
    <p:extLst>
      <p:ext uri="{BB962C8B-B14F-4D97-AF65-F5344CB8AC3E}">
        <p14:creationId xmlns:p14="http://schemas.microsoft.com/office/powerpoint/2010/main" val="2098960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16</a:t>
            </a:fld>
            <a:endParaRPr lang="en-GB"/>
          </a:p>
        </p:txBody>
      </p:sp>
    </p:spTree>
    <p:extLst>
      <p:ext uri="{BB962C8B-B14F-4D97-AF65-F5344CB8AC3E}">
        <p14:creationId xmlns:p14="http://schemas.microsoft.com/office/powerpoint/2010/main" val="3218134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17</a:t>
            </a:fld>
            <a:endParaRPr lang="en-GB"/>
          </a:p>
        </p:txBody>
      </p:sp>
    </p:spTree>
    <p:extLst>
      <p:ext uri="{BB962C8B-B14F-4D97-AF65-F5344CB8AC3E}">
        <p14:creationId xmlns:p14="http://schemas.microsoft.com/office/powerpoint/2010/main" val="34634347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18</a:t>
            </a:fld>
            <a:endParaRPr lang="en-GB"/>
          </a:p>
        </p:txBody>
      </p:sp>
    </p:spTree>
    <p:extLst>
      <p:ext uri="{BB962C8B-B14F-4D97-AF65-F5344CB8AC3E}">
        <p14:creationId xmlns:p14="http://schemas.microsoft.com/office/powerpoint/2010/main" val="4073483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23893D-6487-419E-92DF-C0EEC825D7DB}" type="slidenum">
              <a:rPr lang="en-GB" smtClean="0"/>
              <a:t>19</a:t>
            </a:fld>
            <a:endParaRPr lang="en-GB"/>
          </a:p>
        </p:txBody>
      </p:sp>
    </p:spTree>
    <p:extLst>
      <p:ext uri="{BB962C8B-B14F-4D97-AF65-F5344CB8AC3E}">
        <p14:creationId xmlns:p14="http://schemas.microsoft.com/office/powerpoint/2010/main" val="4168824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2989434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71884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4447B6-A3E1-42AE-BE35-A00095BDF0BF}"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305324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4447B6-A3E1-42AE-BE35-A00095BDF0BF}"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4076827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4447B6-A3E1-42AE-BE35-A00095BDF0BF}"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15315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4447B6-A3E1-42AE-BE35-A00095BDF0BF}"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848840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4447B6-A3E1-42AE-BE35-A00095BDF0BF}"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3381602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4447B6-A3E1-42AE-BE35-A00095BDF0BF}"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1665518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4447B6-A3E1-42AE-BE35-A00095BDF0BF}"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409677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3001870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4447B6-A3E1-42AE-BE35-A00095BDF0BF}"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F98D6-9DA6-4337-92BF-677A500DDDA8}" type="slidenum">
              <a:rPr lang="en-GB" smtClean="0"/>
              <a:t>‹#›</a:t>
            </a:fld>
            <a:endParaRPr lang="en-GB"/>
          </a:p>
        </p:txBody>
      </p:sp>
    </p:spTree>
    <p:extLst>
      <p:ext uri="{BB962C8B-B14F-4D97-AF65-F5344CB8AC3E}">
        <p14:creationId xmlns:p14="http://schemas.microsoft.com/office/powerpoint/2010/main" val="2332937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4447B6-A3E1-42AE-BE35-A00095BDF0BF}" type="datetimeFigureOut">
              <a:rPr lang="en-GB" smtClean="0"/>
              <a:t>11/09/2025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1F98D6-9DA6-4337-92BF-677A500DDDA8}" type="slidenum">
              <a:rPr lang="en-GB" smtClean="0"/>
              <a:t>‹#›</a:t>
            </a:fld>
            <a:endParaRPr lang="en-GB"/>
          </a:p>
        </p:txBody>
      </p:sp>
    </p:spTree>
    <p:extLst>
      <p:ext uri="{BB962C8B-B14F-4D97-AF65-F5344CB8AC3E}">
        <p14:creationId xmlns:p14="http://schemas.microsoft.com/office/powerpoint/2010/main" val="2409621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anleystpeters.co.uk/english/"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Image result for stanley st peters wakefield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885190"/>
            <a:ext cx="12192000" cy="9093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453736" y="6444734"/>
            <a:ext cx="7896136" cy="369332"/>
          </a:xfrm>
          <a:prstGeom prst="rect">
            <a:avLst/>
          </a:prstGeom>
        </p:spPr>
        <p:txBody>
          <a:bodyPr wrap="none">
            <a:spAutoFit/>
          </a:bodyPr>
          <a:lstStyle/>
          <a:p>
            <a:pPr fontAlgn="t"/>
            <a:r>
              <a:rPr lang="en-GB" b="0" i="1" dirty="0">
                <a:solidFill>
                  <a:srgbClr val="FBE814"/>
                </a:solidFill>
                <a:effectLst/>
                <a:latin typeface="Lato"/>
              </a:rPr>
              <a:t>Friendship, Forgiveness, Courage, Perseverance, Honesty and Acceptance</a:t>
            </a:r>
          </a:p>
        </p:txBody>
      </p:sp>
      <p:sp>
        <p:nvSpPr>
          <p:cNvPr id="10" name="TextBox 9"/>
          <p:cNvSpPr txBox="1"/>
          <p:nvPr/>
        </p:nvSpPr>
        <p:spPr>
          <a:xfrm>
            <a:off x="3150079" y="130870"/>
            <a:ext cx="8342812" cy="7478970"/>
          </a:xfrm>
          <a:prstGeom prst="rect">
            <a:avLst/>
          </a:prstGeom>
          <a:noFill/>
        </p:spPr>
        <p:txBody>
          <a:bodyPr wrap="square" rtlCol="0">
            <a:spAutoFit/>
          </a:bodyPr>
          <a:lstStyle/>
          <a:p>
            <a:pPr algn="ctr"/>
            <a:r>
              <a:rPr lang="en-GB" sz="9600" dirty="0">
                <a:latin typeface="Gill Sans MT" panose="020B0502020104020203" pitchFamily="34" charset="0"/>
                <a:ea typeface="Segoe UI Emoji" panose="020B0502040204020203" pitchFamily="34" charset="0"/>
              </a:rPr>
              <a:t>Welcome to the </a:t>
            </a:r>
          </a:p>
          <a:p>
            <a:pPr algn="ctr"/>
            <a:r>
              <a:rPr lang="en-GB" sz="9600" dirty="0">
                <a:latin typeface="Gill Sans MT" panose="020B0502020104020203" pitchFamily="34" charset="0"/>
                <a:ea typeface="Segoe UI Emoji" panose="020B0502040204020203" pitchFamily="34" charset="0"/>
              </a:rPr>
              <a:t>English - Writing </a:t>
            </a:r>
          </a:p>
          <a:p>
            <a:pPr algn="ctr"/>
            <a:r>
              <a:rPr lang="en-GB" sz="9600" dirty="0">
                <a:latin typeface="Gill Sans MT" panose="020B0502020104020203" pitchFamily="34" charset="0"/>
                <a:ea typeface="Segoe UI Emoji" panose="020B0502040204020203" pitchFamily="34" charset="0"/>
              </a:rPr>
              <a:t>LIT </a:t>
            </a:r>
          </a:p>
          <a:p>
            <a:pPr algn="ctr"/>
            <a:r>
              <a:rPr lang="en-GB" sz="9600" dirty="0">
                <a:latin typeface="Gill Sans MT" panose="020B0502020104020203" pitchFamily="34" charset="0"/>
                <a:ea typeface="Segoe UI Emoji" panose="020B0502040204020203" pitchFamily="34" charset="0"/>
              </a:rPr>
              <a:t>Session</a:t>
            </a:r>
          </a:p>
          <a:p>
            <a:pPr algn="ctr"/>
            <a:r>
              <a:rPr lang="en-GB" sz="9600" dirty="0">
                <a:latin typeface="Gill Sans MT" panose="020B0502020104020203" pitchFamily="34" charset="0"/>
                <a:ea typeface="Segoe UI Emoji" panose="020B0502040204020203" pitchFamily="34" charset="0"/>
              </a:rPr>
              <a:t> </a:t>
            </a:r>
          </a:p>
        </p:txBody>
      </p:sp>
    </p:spTree>
    <p:extLst>
      <p:ext uri="{BB962C8B-B14F-4D97-AF65-F5344CB8AC3E}">
        <p14:creationId xmlns:p14="http://schemas.microsoft.com/office/powerpoint/2010/main" val="477547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579341" y="684867"/>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Our Writing Vision</a:t>
            </a:r>
          </a:p>
        </p:txBody>
      </p:sp>
      <p:sp>
        <p:nvSpPr>
          <p:cNvPr id="2" name="TextBox 1"/>
          <p:cNvSpPr txBox="1"/>
          <p:nvPr/>
        </p:nvSpPr>
        <p:spPr>
          <a:xfrm>
            <a:off x="3297798" y="1994228"/>
            <a:ext cx="8704217" cy="4221092"/>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Calibri" panose="020F0502020204030204" pitchFamily="34" charset="0"/>
              </a:rPr>
              <a:t>At Stanley St Peter’s Primary School, we want our children to be equipped and inspired to produce high-quality writing that is: engaging and imaginative; has a purpose; and commands the reader’s attention. Through our English curriculum, we endeavour to provide our children with the opportunity to develop their skills and knowledge that will enable them to communicate effectively and creatively through spoken and written language and equip them with the skills to become lifelong learners.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1977437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579341" y="684867"/>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We want children to:</a:t>
            </a:r>
          </a:p>
        </p:txBody>
      </p:sp>
      <p:sp>
        <p:nvSpPr>
          <p:cNvPr id="2" name="TextBox 1"/>
          <p:cNvSpPr txBox="1"/>
          <p:nvPr/>
        </p:nvSpPr>
        <p:spPr>
          <a:xfrm>
            <a:off x="3297798" y="1994228"/>
            <a:ext cx="8704217" cy="4259756"/>
          </a:xfrm>
          <a:prstGeom prst="rect">
            <a:avLst/>
          </a:prstGeom>
          <a:noFill/>
        </p:spPr>
        <p:txBody>
          <a:bodyPr wrap="square" rtlCol="0">
            <a:spAutoFit/>
          </a:bodyPr>
          <a:lstStyle/>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Use exciting and inspiring materials to support and challenge them.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Be confident, capable and enthusiastic writers who will develop a genuine love of writing.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Write independently for a range of purposes.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Be proud of their writing in all areas of the curriculum.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Reflect on their own and others’ writing.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Develop the stamina and skills to write at length, with accurate spelling and punctuation.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Expand their vocabulary and apply spelling rules in their writing.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Write fluently and legibly at speed.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Have the opportunity to experience a wide range of whole texts and extracts from a range of fiction, non-fiction and poetry genre.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Have the opportunity to meet published authors/journalists and to learn and be inspired by their experiences.</a:t>
            </a:r>
            <a:r>
              <a:rPr lang="en-GB" sz="2000" dirty="0"/>
              <a:t>. </a:t>
            </a:r>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6695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971800" y="567301"/>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How do we achieve this?</a:t>
            </a:r>
          </a:p>
        </p:txBody>
      </p:sp>
      <p:sp>
        <p:nvSpPr>
          <p:cNvPr id="2" name="TextBox 1"/>
          <p:cNvSpPr txBox="1"/>
          <p:nvPr/>
        </p:nvSpPr>
        <p:spPr>
          <a:xfrm>
            <a:off x="3258610" y="1867087"/>
            <a:ext cx="8704217" cy="3975512"/>
          </a:xfrm>
          <a:prstGeom prst="rect">
            <a:avLst/>
          </a:prstGeom>
          <a:noFill/>
        </p:spPr>
        <p:txBody>
          <a:bodyPr wrap="square" rtlCol="0">
            <a:spAutoFit/>
          </a:bodyPr>
          <a:lstStyle/>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Access to a range of resources such as dictionaries, thesauruses, </a:t>
            </a:r>
            <a:r>
              <a:rPr lang="en-GB" sz="1400" dirty="0" err="1">
                <a:effectLst/>
                <a:latin typeface="Calibri" panose="020F0502020204030204" pitchFamily="34" charset="0"/>
                <a:ea typeface="Calibri" panose="020F0502020204030204" pitchFamily="34" charset="0"/>
                <a:cs typeface="Calibri" panose="020F0502020204030204" pitchFamily="34" charset="0"/>
              </a:rPr>
              <a:t>IPads</a:t>
            </a:r>
            <a:r>
              <a:rPr lang="en-GB" sz="1400" dirty="0">
                <a:effectLst/>
                <a:latin typeface="Calibri" panose="020F0502020204030204" pitchFamily="34" charset="0"/>
                <a:ea typeface="Calibri" panose="020F0502020204030204" pitchFamily="34" charset="0"/>
                <a:cs typeface="Calibri" panose="020F0502020204030204" pitchFamily="34" charset="0"/>
              </a:rPr>
              <a:t> and individual whiteboards to support their work.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Modelling of handwriting and opportunities provided to hone their handwriting skills throughout the week.</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Develop a range of extra activities that will promote English within the school including Curriculum Talent Awards and author visits.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Teaching of age appropriate spelling, punctuation and grammar embedded within our teaching of the genre being studied.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Throughout the school year, encourage our whole school community to get involved in a range of events to celebrate our love of English, with an intention of creating lifelong lovers of reading and writing.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latin typeface="Calibri" panose="020F0502020204030204" pitchFamily="34" charset="0"/>
                <a:ea typeface="Calibri" panose="020F0502020204030204" pitchFamily="34" charset="0"/>
                <a:cs typeface="Calibri" panose="020F0502020204030204" pitchFamily="34" charset="0"/>
              </a:rPr>
              <a:t>Teaching spellings regularly with a focus on oracy.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Use of high quality texts.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Writing will be linked to the projects being studied in history and geography.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Teachers will model high standards of writing within lessons using visualizers to aid the demonstration of quality work.</a:t>
            </a:r>
          </a:p>
          <a:p>
            <a:pPr marL="342900" lvl="0" indent="-342900">
              <a:lnSpc>
                <a:spcPct val="107000"/>
              </a:lnSpc>
              <a:spcAft>
                <a:spcPts val="800"/>
              </a:spcAft>
              <a:buFont typeface="Symbol" panose="05050102010706020507" pitchFamily="18" charset="2"/>
              <a:buChar char=""/>
            </a:pPr>
            <a:r>
              <a:rPr lang="en-GB" sz="1400" dirty="0">
                <a:latin typeface="Calibri" panose="020F0502020204030204" pitchFamily="34" charset="0"/>
                <a:ea typeface="Calibri" panose="020F0502020204030204" pitchFamily="34" charset="0"/>
                <a:cs typeface="Calibri" panose="020F0502020204030204" pitchFamily="34" charset="0"/>
              </a:rPr>
              <a:t>Writing experts will be celebrated weekly.</a:t>
            </a:r>
          </a:p>
          <a:p>
            <a:pPr marL="342900" lvl="0" indent="-342900">
              <a:lnSpc>
                <a:spcPct val="107000"/>
              </a:lnSpc>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Calibri" panose="020F0502020204030204" pitchFamily="34" charset="0"/>
              </a:rPr>
              <a:t>Critical thinking lessons will be used to in</a:t>
            </a:r>
            <a:r>
              <a:rPr lang="en-GB" sz="1400" dirty="0">
                <a:latin typeface="Calibri" panose="020F0502020204030204" pitchFamily="34" charset="0"/>
                <a:ea typeface="Calibri" panose="020F0502020204030204" pitchFamily="34" charset="0"/>
                <a:cs typeface="Calibri" panose="020F0502020204030204" pitchFamily="34" charset="0"/>
              </a:rPr>
              <a:t>troduce each unit of writing.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207075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988762" y="198518"/>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a:t>
            </a:r>
          </a:p>
        </p:txBody>
      </p:sp>
      <p:sp>
        <p:nvSpPr>
          <p:cNvPr id="2" name="TextBox 1"/>
          <p:cNvSpPr txBox="1"/>
          <p:nvPr/>
        </p:nvSpPr>
        <p:spPr>
          <a:xfrm>
            <a:off x="2700705" y="1323039"/>
            <a:ext cx="6918926" cy="1323439"/>
          </a:xfrm>
          <a:prstGeom prst="rect">
            <a:avLst/>
          </a:prstGeom>
          <a:noFill/>
        </p:spPr>
        <p:txBody>
          <a:bodyPr wrap="square" rtlCol="0">
            <a:spAutoFit/>
          </a:bodyPr>
          <a:lstStyle/>
          <a:p>
            <a:pPr algn="ctr"/>
            <a:r>
              <a:rPr lang="en-GB" sz="4000" dirty="0"/>
              <a:t>9:05am – 9:15am</a:t>
            </a:r>
          </a:p>
          <a:p>
            <a:pPr algn="ctr"/>
            <a:r>
              <a:rPr lang="en-GB" sz="4000" dirty="0"/>
              <a:t>Handwriting</a:t>
            </a:r>
          </a:p>
        </p:txBody>
      </p:sp>
      <p:sp>
        <p:nvSpPr>
          <p:cNvPr id="9" name="Rectangle 8"/>
          <p:cNvSpPr/>
          <p:nvPr/>
        </p:nvSpPr>
        <p:spPr>
          <a:xfrm>
            <a:off x="265430" y="4511305"/>
            <a:ext cx="11647896" cy="1569660"/>
          </a:xfrm>
          <a:prstGeom prst="rect">
            <a:avLst/>
          </a:prstGeom>
          <a:solidFill>
            <a:srgbClr val="FFFF00"/>
          </a:solidFill>
          <a:ln>
            <a:solidFill>
              <a:srgbClr val="FF0000"/>
            </a:solidFill>
          </a:ln>
        </p:spPr>
        <p:txBody>
          <a:bodyPr wrap="square">
            <a:spAutoFit/>
          </a:bodyPr>
          <a:lstStyle/>
          <a:p>
            <a:pPr algn="ctr"/>
            <a:r>
              <a:rPr lang="en-GB" sz="3200" dirty="0"/>
              <a:t>We recently adjusted our daily timetable to allow sufficient, dedicated time for handwriting. (Cursive handwriting is an ARE in Year 6.)</a:t>
            </a:r>
          </a:p>
        </p:txBody>
      </p:sp>
      <p:sp>
        <p:nvSpPr>
          <p:cNvPr id="11" name="Rectangle 10"/>
          <p:cNvSpPr/>
          <p:nvPr/>
        </p:nvSpPr>
        <p:spPr>
          <a:xfrm>
            <a:off x="3529464" y="3367945"/>
            <a:ext cx="5133072" cy="523220"/>
          </a:xfrm>
          <a:prstGeom prst="rect">
            <a:avLst/>
          </a:prstGeom>
          <a:solidFill>
            <a:srgbClr val="FF0000"/>
          </a:solidFill>
          <a:ln>
            <a:solidFill>
              <a:srgbClr val="FFFF00"/>
            </a:solidFill>
          </a:ln>
        </p:spPr>
        <p:txBody>
          <a:bodyPr wrap="none">
            <a:spAutoFit/>
          </a:bodyPr>
          <a:lstStyle/>
          <a:p>
            <a:r>
              <a:rPr lang="en-GB" sz="2800" dirty="0">
                <a:solidFill>
                  <a:schemeClr val="bg1"/>
                </a:solidFill>
              </a:rPr>
              <a:t>Every minute of every day counts!</a:t>
            </a:r>
          </a:p>
        </p:txBody>
      </p:sp>
      <p:sp>
        <p:nvSpPr>
          <p:cNvPr id="12" name="Rectangle 11"/>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4125811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988762" y="133102"/>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a:t>
            </a:r>
          </a:p>
        </p:txBody>
      </p:sp>
      <p:sp>
        <p:nvSpPr>
          <p:cNvPr id="2" name="TextBox 1"/>
          <p:cNvSpPr txBox="1"/>
          <p:nvPr/>
        </p:nvSpPr>
        <p:spPr>
          <a:xfrm>
            <a:off x="3484775" y="1594550"/>
            <a:ext cx="5222449" cy="584775"/>
          </a:xfrm>
          <a:prstGeom prst="rect">
            <a:avLst/>
          </a:prstGeom>
          <a:noFill/>
        </p:spPr>
        <p:txBody>
          <a:bodyPr wrap="square" rtlCol="0">
            <a:spAutoFit/>
          </a:bodyPr>
          <a:lstStyle/>
          <a:p>
            <a:pPr algn="ctr"/>
            <a:r>
              <a:rPr lang="en-GB" sz="3200" dirty="0"/>
              <a:t>9:15am – 9:45am</a:t>
            </a:r>
          </a:p>
        </p:txBody>
      </p:sp>
      <p:sp>
        <p:nvSpPr>
          <p:cNvPr id="3" name="Rectangle 2"/>
          <p:cNvSpPr/>
          <p:nvPr/>
        </p:nvSpPr>
        <p:spPr>
          <a:xfrm>
            <a:off x="3599708" y="2585155"/>
            <a:ext cx="5063950" cy="646331"/>
          </a:xfrm>
          <a:prstGeom prst="rect">
            <a:avLst/>
          </a:prstGeom>
          <a:solidFill>
            <a:srgbClr val="FF0000"/>
          </a:solidFill>
          <a:ln>
            <a:solidFill>
              <a:srgbClr val="FFFF00"/>
            </a:solidFill>
          </a:ln>
        </p:spPr>
        <p:txBody>
          <a:bodyPr wrap="none">
            <a:spAutoFit/>
          </a:bodyPr>
          <a:lstStyle/>
          <a:p>
            <a:r>
              <a:rPr lang="en-GB" sz="3600" dirty="0">
                <a:solidFill>
                  <a:schemeClr val="bg1"/>
                </a:solidFill>
              </a:rPr>
              <a:t>Year 1 – Writing: Key Skills</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graphicFrame>
        <p:nvGraphicFramePr>
          <p:cNvPr id="5" name="Table 4"/>
          <p:cNvGraphicFramePr>
            <a:graphicFrameLocks noGrp="1"/>
          </p:cNvGraphicFramePr>
          <p:nvPr>
            <p:extLst>
              <p:ext uri="{D42A27DB-BD31-4B8C-83A1-F6EECF244321}">
                <p14:modId xmlns:p14="http://schemas.microsoft.com/office/powerpoint/2010/main" val="3832329133"/>
              </p:ext>
            </p:extLst>
          </p:nvPr>
        </p:nvGraphicFramePr>
        <p:xfrm>
          <a:off x="838200" y="3462418"/>
          <a:ext cx="10515600" cy="2527364"/>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166973143"/>
                    </a:ext>
                  </a:extLst>
                </a:gridCol>
              </a:tblGrid>
              <a:tr h="1754171">
                <a:tc>
                  <a:txBody>
                    <a:bodyPr/>
                    <a:lstStyle/>
                    <a:p>
                      <a:pPr algn="l">
                        <a:lnSpc>
                          <a:spcPct val="107000"/>
                        </a:lnSpc>
                        <a:spcAft>
                          <a:spcPts val="800"/>
                        </a:spcAft>
                      </a:pPr>
                      <a:r>
                        <a:rPr lang="en-GB" sz="1400" b="1" dirty="0">
                          <a:effectLst/>
                        </a:rPr>
                        <a:t>Question Sentence (question mark)</a:t>
                      </a:r>
                    </a:p>
                    <a:p>
                      <a:pPr algn="l">
                        <a:lnSpc>
                          <a:spcPct val="107000"/>
                        </a:lnSpc>
                        <a:spcAft>
                          <a:spcPts val="800"/>
                        </a:spcAft>
                      </a:pPr>
                      <a:r>
                        <a:rPr lang="en-GB" sz="1400" dirty="0">
                          <a:effectLst/>
                        </a:rPr>
                        <a:t>Y1 – sentence demarcation (. ! ?)</a:t>
                      </a:r>
                    </a:p>
                    <a:p>
                      <a:pPr algn="l">
                        <a:lnSpc>
                          <a:spcPct val="107000"/>
                        </a:lnSpc>
                        <a:spcAft>
                          <a:spcPts val="800"/>
                        </a:spcAft>
                      </a:pPr>
                      <a:r>
                        <a:rPr lang="en-GB" sz="1400" dirty="0">
                          <a:effectLst/>
                        </a:rPr>
                        <a:t>Y1– beginning to punctuate sentences using a capital letter and a full stop, question mark or exclamation mark</a:t>
                      </a:r>
                    </a:p>
                    <a:p>
                      <a:pPr algn="l">
                        <a:lnSpc>
                          <a:spcPct val="107000"/>
                        </a:lnSpc>
                        <a:spcAft>
                          <a:spcPts val="800"/>
                        </a:spcAft>
                      </a:pPr>
                      <a:r>
                        <a:rPr lang="en-GB" sz="1400" b="1" dirty="0">
                          <a:effectLst/>
                        </a:rPr>
                        <a:t>Develop an understanding of a broad range of questions stems that exist. Begin with why, when, what, who and where.</a:t>
                      </a:r>
                    </a:p>
                    <a:p>
                      <a:pPr marL="342900" lvl="0" indent="-342900" algn="l">
                        <a:lnSpc>
                          <a:spcPct val="107000"/>
                        </a:lnSpc>
                        <a:spcAft>
                          <a:spcPts val="800"/>
                        </a:spcAft>
                        <a:buFont typeface="Symbol" panose="05050102010706020507" pitchFamily="18" charset="2"/>
                        <a:buChar char=""/>
                      </a:pPr>
                      <a:r>
                        <a:rPr lang="en-GB" sz="1400" dirty="0">
                          <a:effectLst/>
                        </a:rPr>
                        <a:t>Why do you think he ran away? </a:t>
                      </a:r>
                    </a:p>
                    <a:p>
                      <a:pPr marL="342900" lvl="0" indent="-342900" algn="l">
                        <a:lnSpc>
                          <a:spcPct val="107000"/>
                        </a:lnSpc>
                        <a:spcAft>
                          <a:spcPts val="800"/>
                        </a:spcAft>
                        <a:buFont typeface="Symbol" panose="05050102010706020507" pitchFamily="18" charset="2"/>
                        <a:buChar char=""/>
                      </a:pPr>
                      <a:r>
                        <a:rPr lang="en-GB" sz="1400" dirty="0">
                          <a:effectLst/>
                        </a:rPr>
                        <a:t>When are we going to the theatre?</a:t>
                      </a:r>
                    </a:p>
                    <a:p>
                      <a:pPr marL="0" lvl="0" indent="0" algn="l">
                        <a:lnSpc>
                          <a:spcPct val="107000"/>
                        </a:lnSpc>
                        <a:spcAft>
                          <a:spcPts val="800"/>
                        </a:spcAft>
                        <a:buFont typeface="Symbol" panose="05050102010706020507" pitchFamily="18" charset="2"/>
                        <a:buNone/>
                      </a:pPr>
                      <a:r>
                        <a:rPr lang="en-US" sz="1400" b="1" dirty="0">
                          <a:effectLst/>
                        </a:rPr>
                        <a:t>Single Word Sentence (full stop &amp; exclamation mark) </a:t>
                      </a:r>
                    </a:p>
                    <a:p>
                      <a:pPr marL="0" lvl="0" indent="0" algn="l">
                        <a:lnSpc>
                          <a:spcPct val="107000"/>
                        </a:lnSpc>
                        <a:spcAft>
                          <a:spcPts val="800"/>
                        </a:spcAft>
                        <a:buFont typeface="Symbol" panose="05050102010706020507" pitchFamily="18" charset="2"/>
                        <a:buNone/>
                      </a:pPr>
                      <a:r>
                        <a:rPr lang="en-US" sz="1400" b="1" dirty="0">
                          <a:effectLst/>
                        </a:rPr>
                        <a:t>Can</a:t>
                      </a:r>
                      <a:r>
                        <a:rPr lang="en-US" sz="1400" b="1" baseline="0" dirty="0">
                          <a:effectLst/>
                        </a:rPr>
                        <a:t> use basic descriptive language: colour, size, simple emotion. </a:t>
                      </a:r>
                      <a:r>
                        <a:rPr lang="en-US" sz="1400" b="1" baseline="0" dirty="0">
                          <a:solidFill>
                            <a:srgbClr val="FF0000"/>
                          </a:solidFill>
                          <a:effectLst/>
                        </a:rPr>
                        <a:t>He was a tall, sensible man.</a:t>
                      </a:r>
                      <a:endParaRPr lang="en-US" sz="1400" b="1" dirty="0">
                        <a:solidFill>
                          <a:srgbClr val="FF0000"/>
                        </a:solidFill>
                        <a:effectLst/>
                      </a:endParaRPr>
                    </a:p>
                  </a:txBody>
                  <a:tcPr marL="114300" marR="114300" marT="0" marB="0"/>
                </a:tc>
                <a:extLst>
                  <a:ext uri="{0D108BD9-81ED-4DB2-BD59-A6C34878D82A}">
                    <a16:rowId xmlns:a16="http://schemas.microsoft.com/office/drawing/2014/main" val="1134355090"/>
                  </a:ext>
                </a:extLst>
              </a:tr>
            </a:tbl>
          </a:graphicData>
        </a:graphic>
      </p:graphicFrame>
    </p:spTree>
    <p:extLst>
      <p:ext uri="{BB962C8B-B14F-4D97-AF65-F5344CB8AC3E}">
        <p14:creationId xmlns:p14="http://schemas.microsoft.com/office/powerpoint/2010/main" val="85787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924594" y="186247"/>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a:t>
            </a:r>
          </a:p>
        </p:txBody>
      </p:sp>
      <p:sp>
        <p:nvSpPr>
          <p:cNvPr id="2" name="TextBox 1"/>
          <p:cNvSpPr txBox="1"/>
          <p:nvPr/>
        </p:nvSpPr>
        <p:spPr>
          <a:xfrm>
            <a:off x="3305338" y="1581397"/>
            <a:ext cx="7775038" cy="1077218"/>
          </a:xfrm>
          <a:prstGeom prst="rect">
            <a:avLst/>
          </a:prstGeom>
          <a:noFill/>
        </p:spPr>
        <p:txBody>
          <a:bodyPr wrap="square" rtlCol="0">
            <a:spAutoFit/>
          </a:bodyPr>
          <a:lstStyle/>
          <a:p>
            <a:pPr algn="ctr"/>
            <a:r>
              <a:rPr lang="en-GB" sz="3200" dirty="0"/>
              <a:t>Monday and Friday - 9:15am – 9:45am</a:t>
            </a:r>
          </a:p>
          <a:p>
            <a:pPr algn="ctr"/>
            <a:r>
              <a:rPr lang="en-GB" sz="3200" dirty="0"/>
              <a:t>Wednesday – 1:15pm-1:30pm </a:t>
            </a:r>
          </a:p>
        </p:txBody>
      </p:sp>
      <p:sp>
        <p:nvSpPr>
          <p:cNvPr id="3" name="Rectangle 2"/>
          <p:cNvSpPr/>
          <p:nvPr/>
        </p:nvSpPr>
        <p:spPr>
          <a:xfrm>
            <a:off x="5901929" y="2643937"/>
            <a:ext cx="1826141" cy="646331"/>
          </a:xfrm>
          <a:prstGeom prst="rect">
            <a:avLst/>
          </a:prstGeom>
          <a:solidFill>
            <a:srgbClr val="FF0000"/>
          </a:solidFill>
          <a:ln>
            <a:solidFill>
              <a:srgbClr val="FFFF00"/>
            </a:solidFill>
          </a:ln>
        </p:spPr>
        <p:txBody>
          <a:bodyPr wrap="none">
            <a:spAutoFit/>
          </a:bodyPr>
          <a:lstStyle/>
          <a:p>
            <a:r>
              <a:rPr lang="en-GB" sz="3600" dirty="0">
                <a:solidFill>
                  <a:schemeClr val="bg1"/>
                </a:solidFill>
              </a:rPr>
              <a:t>Spellings</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graphicFrame>
        <p:nvGraphicFramePr>
          <p:cNvPr id="5" name="Table 4"/>
          <p:cNvGraphicFramePr>
            <a:graphicFrameLocks noGrp="1"/>
          </p:cNvGraphicFramePr>
          <p:nvPr>
            <p:extLst>
              <p:ext uri="{D42A27DB-BD31-4B8C-83A1-F6EECF244321}">
                <p14:modId xmlns:p14="http://schemas.microsoft.com/office/powerpoint/2010/main" val="1427774646"/>
              </p:ext>
            </p:extLst>
          </p:nvPr>
        </p:nvGraphicFramePr>
        <p:xfrm>
          <a:off x="838200" y="3378135"/>
          <a:ext cx="10515600" cy="2743073"/>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2166973143"/>
                    </a:ext>
                  </a:extLst>
                </a:gridCol>
              </a:tblGrid>
              <a:tr h="2556500">
                <a:tc>
                  <a:txBody>
                    <a:bodyPr/>
                    <a:lstStyle/>
                    <a:p>
                      <a:pPr algn="l">
                        <a:lnSpc>
                          <a:spcPct val="107000"/>
                        </a:lnSpc>
                        <a:spcAft>
                          <a:spcPts val="800"/>
                        </a:spcAft>
                      </a:pPr>
                      <a:r>
                        <a:rPr lang="en-GB" sz="1600" b="0" dirty="0">
                          <a:solidFill>
                            <a:schemeClr val="dk1"/>
                          </a:solidFill>
                          <a:effectLst/>
                        </a:rPr>
                        <a:t>Within</a:t>
                      </a:r>
                      <a:r>
                        <a:rPr lang="en-GB" sz="1600" b="0" baseline="0" dirty="0">
                          <a:solidFill>
                            <a:schemeClr val="dk1"/>
                          </a:solidFill>
                          <a:effectLst/>
                        </a:rPr>
                        <a:t> these lessons we focus on a specific spelling rule (practising ten spellings per week), as well exploring the vocabulary in context. Children are taught to develop their oracy skills and have the opportunity to rehearse the given spellings multiple times</a:t>
                      </a:r>
                    </a:p>
                    <a:p>
                      <a:pPr algn="l">
                        <a:lnSpc>
                          <a:spcPct val="107000"/>
                        </a:lnSpc>
                        <a:spcAft>
                          <a:spcPts val="800"/>
                        </a:spcAft>
                      </a:pPr>
                      <a:endParaRPr lang="en-GB" sz="1600" b="0" baseline="0" dirty="0">
                        <a:solidFill>
                          <a:schemeClr val="dk1"/>
                        </a:solidFill>
                        <a:effectLst/>
                      </a:endParaRPr>
                    </a:p>
                    <a:p>
                      <a:pPr algn="l">
                        <a:lnSpc>
                          <a:spcPct val="107000"/>
                        </a:lnSpc>
                        <a:spcAft>
                          <a:spcPts val="800"/>
                        </a:spcAft>
                      </a:pPr>
                      <a:r>
                        <a:rPr lang="en-GB" sz="1600" b="0" baseline="0" dirty="0">
                          <a:solidFill>
                            <a:schemeClr val="dk1"/>
                          </a:solidFill>
                          <a:effectLst/>
                        </a:rPr>
                        <a:t>We introduce the spelling rule and investigate how it affects grammar and punctuation; for example, does it change the tense of the root word? Has the word class changed?</a:t>
                      </a:r>
                    </a:p>
                    <a:p>
                      <a:pPr algn="l">
                        <a:lnSpc>
                          <a:spcPct val="107000"/>
                        </a:lnSpc>
                        <a:spcAft>
                          <a:spcPts val="800"/>
                        </a:spcAft>
                      </a:pPr>
                      <a:endParaRPr lang="en-GB" sz="1600" b="0" baseline="0" dirty="0">
                        <a:solidFill>
                          <a:schemeClr val="dk1"/>
                        </a:solidFill>
                        <a:effectLst/>
                      </a:endParaRPr>
                    </a:p>
                    <a:p>
                      <a:pPr algn="l">
                        <a:lnSpc>
                          <a:spcPct val="107000"/>
                        </a:lnSpc>
                        <a:spcAft>
                          <a:spcPts val="800"/>
                        </a:spcAft>
                      </a:pPr>
                      <a:r>
                        <a:rPr lang="en-GB" sz="1600" b="0" baseline="0" dirty="0">
                          <a:solidFill>
                            <a:schemeClr val="dk1"/>
                          </a:solidFill>
                          <a:effectLst/>
                        </a:rPr>
                        <a:t>Following on from what the children were taught during RWI, we continue to use ‘tick and fix’ to highlight any mistakes and allow the children to correct their work immediately. We then test the children on a Friday.</a:t>
                      </a:r>
                      <a:endParaRPr lang="en-US" sz="1600" b="0" dirty="0">
                        <a:solidFill>
                          <a:srgbClr val="FF0000"/>
                        </a:solidFill>
                        <a:effectLst/>
                      </a:endParaRPr>
                    </a:p>
                  </a:txBody>
                  <a:tcPr marL="114300" marR="114300" marT="0" marB="0"/>
                </a:tc>
                <a:extLst>
                  <a:ext uri="{0D108BD9-81ED-4DB2-BD59-A6C34878D82A}">
                    <a16:rowId xmlns:a16="http://schemas.microsoft.com/office/drawing/2014/main" val="1134355090"/>
                  </a:ext>
                </a:extLst>
              </a:tr>
            </a:tbl>
          </a:graphicData>
        </a:graphic>
      </p:graphicFrame>
    </p:spTree>
    <p:extLst>
      <p:ext uri="{BB962C8B-B14F-4D97-AF65-F5344CB8AC3E}">
        <p14:creationId xmlns:p14="http://schemas.microsoft.com/office/powerpoint/2010/main" val="3169821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921943" y="930830"/>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Lesson Timetable</a:t>
            </a:r>
          </a:p>
        </p:txBody>
      </p:sp>
      <p:sp>
        <p:nvSpPr>
          <p:cNvPr id="2" name="TextBox 1"/>
          <p:cNvSpPr txBox="1"/>
          <p:nvPr/>
        </p:nvSpPr>
        <p:spPr>
          <a:xfrm>
            <a:off x="2730572" y="2223432"/>
            <a:ext cx="8725554" cy="3539430"/>
          </a:xfrm>
          <a:prstGeom prst="rect">
            <a:avLst/>
          </a:prstGeom>
          <a:noFill/>
        </p:spPr>
        <p:txBody>
          <a:bodyPr wrap="square" rtlCol="0">
            <a:spAutoFit/>
          </a:bodyPr>
          <a:lstStyle/>
          <a:p>
            <a:pPr algn="ctr"/>
            <a:r>
              <a:rPr lang="en-GB" sz="3200" dirty="0"/>
              <a:t>11:15am – 12:15pm - </a:t>
            </a:r>
            <a:r>
              <a:rPr lang="en-GB" sz="3200" dirty="0">
                <a:solidFill>
                  <a:srgbClr val="FF0000"/>
                </a:solidFill>
              </a:rPr>
              <a:t>English/RWI Lessons</a:t>
            </a:r>
          </a:p>
          <a:p>
            <a:pPr algn="ctr"/>
            <a:endParaRPr lang="en-GB" sz="3200" dirty="0"/>
          </a:p>
          <a:p>
            <a:pPr algn="ctr"/>
            <a:r>
              <a:rPr lang="en-GB" sz="3200" dirty="0"/>
              <a:t>1:15pm – 1:30pm - </a:t>
            </a:r>
            <a:r>
              <a:rPr lang="en-GB" sz="3200" dirty="0">
                <a:solidFill>
                  <a:srgbClr val="FF0000"/>
                </a:solidFill>
              </a:rPr>
              <a:t>ERIC Time/Speedy Sounds (Wednesday = Spellings)</a:t>
            </a:r>
          </a:p>
          <a:p>
            <a:pPr algn="ctr"/>
            <a:endParaRPr lang="en-GB" sz="3200" dirty="0"/>
          </a:p>
          <a:p>
            <a:pPr algn="ctr"/>
            <a:r>
              <a:rPr lang="en-GB" sz="3200" dirty="0"/>
              <a:t>3:10pm – 3:25pm - </a:t>
            </a:r>
            <a:r>
              <a:rPr lang="en-GB" sz="3200" dirty="0">
                <a:solidFill>
                  <a:srgbClr val="FF0000"/>
                </a:solidFill>
              </a:rPr>
              <a:t>Class Novel Time</a:t>
            </a:r>
          </a:p>
          <a:p>
            <a:pPr algn="ctr"/>
            <a:endParaRPr lang="en-GB" sz="3200" dirty="0"/>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366293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stanley st peters wakefield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875462"/>
            <a:ext cx="12192000" cy="9093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237230" y="1430968"/>
            <a:ext cx="8342812" cy="2554545"/>
          </a:xfrm>
          <a:prstGeom prst="rect">
            <a:avLst/>
          </a:prstGeom>
          <a:noFill/>
        </p:spPr>
        <p:txBody>
          <a:bodyPr wrap="square" rtlCol="0">
            <a:spAutoFit/>
          </a:bodyPr>
          <a:lstStyle/>
          <a:p>
            <a:pPr algn="ctr"/>
            <a:r>
              <a:rPr lang="en-GB" sz="8000" dirty="0">
                <a:latin typeface="Gill Sans MT" panose="020B0502020104020203" pitchFamily="34" charset="0"/>
                <a:ea typeface="Segoe UI Emoji" panose="020B0502040204020203" pitchFamily="34" charset="0"/>
              </a:rPr>
              <a:t>Teaching Writing in English Lessons</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900291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286385"/>
            <a:ext cx="8285768" cy="2308324"/>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What we need to consider when teaching English to specific year groups:</a:t>
            </a:r>
            <a:endParaRPr lang="en-GB" sz="4800" dirty="0"/>
          </a:p>
        </p:txBody>
      </p:sp>
      <p:sp>
        <p:nvSpPr>
          <p:cNvPr id="3" name="Rectangle 2"/>
          <p:cNvSpPr/>
          <p:nvPr/>
        </p:nvSpPr>
        <p:spPr>
          <a:xfrm>
            <a:off x="3125230" y="2998217"/>
            <a:ext cx="8761969" cy="3323987"/>
          </a:xfrm>
          <a:prstGeom prst="rect">
            <a:avLst/>
          </a:prstGeom>
        </p:spPr>
        <p:txBody>
          <a:bodyPr wrap="square">
            <a:spAutoFit/>
          </a:bodyPr>
          <a:lstStyle/>
          <a:p>
            <a:pPr marL="285750" indent="-285750">
              <a:buFont typeface="Arial" panose="020B0604020202020204" pitchFamily="34" charset="0"/>
              <a:buChar char="•"/>
            </a:pPr>
            <a:r>
              <a:rPr lang="en-GB" sz="2400" dirty="0"/>
              <a:t>Genre coverage</a:t>
            </a:r>
          </a:p>
          <a:p>
            <a:pPr marL="285750" indent="-285750">
              <a:buFont typeface="Arial" panose="020B0604020202020204" pitchFamily="34" charset="0"/>
              <a:buChar char="•"/>
            </a:pPr>
            <a:r>
              <a:rPr lang="en-GB" sz="2400" dirty="0"/>
              <a:t>Reviewing/embedding prior learning</a:t>
            </a:r>
          </a:p>
          <a:p>
            <a:pPr marL="285750" indent="-285750">
              <a:buFont typeface="Arial" panose="020B0604020202020204" pitchFamily="34" charset="0"/>
              <a:buChar char="•"/>
            </a:pPr>
            <a:r>
              <a:rPr lang="en-GB" sz="2400" dirty="0"/>
              <a:t>Language structures </a:t>
            </a:r>
            <a:r>
              <a:rPr lang="en-GB" sz="2400" i="1" dirty="0"/>
              <a:t>(pronouns, modal verbs, active/passive voice, etc.)</a:t>
            </a:r>
          </a:p>
          <a:p>
            <a:pPr marL="285750" indent="-285750">
              <a:buFont typeface="Arial" panose="020B0604020202020204" pitchFamily="34" charset="0"/>
              <a:buChar char="•"/>
            </a:pPr>
            <a:r>
              <a:rPr lang="en-GB" sz="2400" dirty="0"/>
              <a:t>Sentence construction </a:t>
            </a:r>
            <a:r>
              <a:rPr lang="en-GB" sz="2400" i="1" dirty="0"/>
              <a:t>(adverbials of time, linking paragraphs, subordinate clauses, etc.)</a:t>
            </a:r>
          </a:p>
          <a:p>
            <a:pPr marL="285750" indent="-285750">
              <a:buFont typeface="Arial" panose="020B0604020202020204" pitchFamily="34" charset="0"/>
              <a:buChar char="•"/>
            </a:pPr>
            <a:r>
              <a:rPr lang="en-GB" sz="2400" dirty="0"/>
              <a:t>Vocabulary </a:t>
            </a:r>
            <a:r>
              <a:rPr lang="en-GB" sz="2400" i="1" dirty="0"/>
              <a:t>(appropriate prefixes, suffixes, word choice, etc.)</a:t>
            </a:r>
          </a:p>
          <a:p>
            <a:pPr marL="285750" indent="-285750">
              <a:buFont typeface="Arial" panose="020B0604020202020204" pitchFamily="34" charset="0"/>
              <a:buChar char="•"/>
            </a:pPr>
            <a:r>
              <a:rPr lang="en-GB" sz="2400" dirty="0"/>
              <a:t>Punctuation</a:t>
            </a:r>
          </a:p>
          <a:p>
            <a:endParaRPr lang="en-GB" dirty="0"/>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738467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286385"/>
            <a:ext cx="8285768" cy="830997"/>
          </a:xfrm>
          <a:prstGeom prst="rect">
            <a:avLst/>
          </a:prstGeom>
        </p:spPr>
        <p:txBody>
          <a:bodyPr wrap="square">
            <a:spAutoFit/>
          </a:bodyPr>
          <a:lstStyle/>
          <a:p>
            <a:pPr algn="ctr"/>
            <a:r>
              <a:rPr lang="en-GB" sz="4800" dirty="0">
                <a:latin typeface="Gill Sans MT" panose="020B0502020104020203" pitchFamily="34" charset="0"/>
                <a:ea typeface="Segoe UI Emoji" panose="020B0502040204020203" pitchFamily="34" charset="0"/>
              </a:rPr>
              <a:t>The End Goal…</a:t>
            </a:r>
            <a:endParaRPr lang="en-GB" sz="4800" dirty="0"/>
          </a:p>
        </p:txBody>
      </p:sp>
      <p:sp>
        <p:nvSpPr>
          <p:cNvPr id="3" name="Rectangle 2"/>
          <p:cNvSpPr/>
          <p:nvPr/>
        </p:nvSpPr>
        <p:spPr>
          <a:xfrm>
            <a:off x="3737497" y="1320255"/>
            <a:ext cx="7757817" cy="4401205"/>
          </a:xfrm>
          <a:prstGeom prst="rect">
            <a:avLst/>
          </a:prstGeom>
        </p:spPr>
        <p:txBody>
          <a:bodyPr wrap="square">
            <a:spAutoFit/>
          </a:bodyPr>
          <a:lstStyle/>
          <a:p>
            <a:r>
              <a:rPr lang="en-GB" sz="2800" dirty="0">
                <a:ea typeface="Segoe UI Emoji" panose="020B0502040204020203" pitchFamily="34" charset="0"/>
              </a:rPr>
              <a:t>End of KS2 writing moderation. </a:t>
            </a:r>
          </a:p>
          <a:p>
            <a:r>
              <a:rPr lang="en-GB" sz="2800" dirty="0">
                <a:ea typeface="Segoe UI Emoji" panose="020B0502040204020203" pitchFamily="34" charset="0"/>
              </a:rPr>
              <a:t>It is important to understand what the end goal is!</a:t>
            </a:r>
          </a:p>
          <a:p>
            <a:endParaRPr lang="en-GB" sz="2800" dirty="0">
              <a:ea typeface="Segoe UI Emoji" panose="020B0502040204020203" pitchFamily="34" charset="0"/>
            </a:endParaRPr>
          </a:p>
          <a:p>
            <a:r>
              <a:rPr lang="en-GB" sz="2800" dirty="0">
                <a:ea typeface="Segoe UI Emoji" panose="020B0502040204020203" pitchFamily="34" charset="0"/>
              </a:rPr>
              <a:t>Last year, our writing data was 13% above the national average, with 87% of Year 6 children achieving the age related expectation or above!</a:t>
            </a:r>
          </a:p>
          <a:p>
            <a:endParaRPr lang="en-GB" sz="2800" dirty="0">
              <a:ea typeface="Segoe UI Emoji" panose="020B0502040204020203" pitchFamily="34" charset="0"/>
            </a:endParaRPr>
          </a:p>
          <a:p>
            <a:r>
              <a:rPr lang="en-GB" sz="2800" dirty="0">
                <a:ea typeface="Segoe UI Emoji" panose="020B0502040204020203" pitchFamily="34" charset="0"/>
              </a:rPr>
              <a:t>The children and staff throughout school work extremely hard to ensure the children unlock their potential.</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2" name="Picture 1"/>
          <p:cNvPicPr>
            <a:picLocks noChangeAspect="1"/>
          </p:cNvPicPr>
          <p:nvPr/>
        </p:nvPicPr>
        <p:blipFill>
          <a:blip r:embed="rId4"/>
          <a:stretch>
            <a:fillRect/>
          </a:stretch>
        </p:blipFill>
        <p:spPr>
          <a:xfrm>
            <a:off x="446743" y="3428498"/>
            <a:ext cx="2343743" cy="2292962"/>
          </a:xfrm>
          <a:prstGeom prst="rect">
            <a:avLst/>
          </a:prstGeom>
        </p:spPr>
      </p:pic>
    </p:spTree>
    <p:extLst>
      <p:ext uri="{BB962C8B-B14F-4D97-AF65-F5344CB8AC3E}">
        <p14:creationId xmlns:p14="http://schemas.microsoft.com/office/powerpoint/2010/main" val="3961955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stanley st peters wakefield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940777"/>
            <a:ext cx="12192000" cy="9093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552698" y="2271446"/>
            <a:ext cx="8342812" cy="1015663"/>
          </a:xfrm>
          <a:prstGeom prst="rect">
            <a:avLst/>
          </a:prstGeom>
          <a:noFill/>
        </p:spPr>
        <p:txBody>
          <a:bodyPr wrap="square" rtlCol="0">
            <a:spAutoFit/>
          </a:bodyPr>
          <a:lstStyle/>
          <a:p>
            <a:pPr algn="ctr"/>
            <a:r>
              <a:rPr lang="en-GB" sz="6000" dirty="0">
                <a:latin typeface="Gill Sans MT" panose="020B0502020104020203" pitchFamily="34" charset="0"/>
                <a:ea typeface="Segoe UI Emoji" panose="020B0502040204020203" pitchFamily="34" charset="0"/>
              </a:rPr>
              <a:t>English Lessons</a:t>
            </a:r>
          </a:p>
        </p:txBody>
      </p:sp>
      <p:sp>
        <p:nvSpPr>
          <p:cNvPr id="9" name="TextBox 8"/>
          <p:cNvSpPr txBox="1"/>
          <p:nvPr/>
        </p:nvSpPr>
        <p:spPr>
          <a:xfrm>
            <a:off x="4917847" y="3287109"/>
            <a:ext cx="5222449" cy="584775"/>
          </a:xfrm>
          <a:prstGeom prst="rect">
            <a:avLst/>
          </a:prstGeom>
          <a:noFill/>
        </p:spPr>
        <p:txBody>
          <a:bodyPr wrap="square" rtlCol="0">
            <a:spAutoFit/>
          </a:bodyPr>
          <a:lstStyle/>
          <a:p>
            <a:r>
              <a:rPr lang="en-GB" sz="3200" dirty="0"/>
              <a:t>11:15am – 12:15pm</a:t>
            </a:r>
          </a:p>
        </p:txBody>
      </p:sp>
      <p:sp>
        <p:nvSpPr>
          <p:cNvPr id="11" name="Rectangle 10"/>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1781254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7" name="Rectangle 6"/>
          <p:cNvSpPr/>
          <p:nvPr/>
        </p:nvSpPr>
        <p:spPr>
          <a:xfrm>
            <a:off x="323314" y="405265"/>
            <a:ext cx="5650906" cy="400110"/>
          </a:xfrm>
          <a:prstGeom prst="rect">
            <a:avLst/>
          </a:prstGeom>
          <a:solidFill>
            <a:schemeClr val="accent1">
              <a:lumMod val="60000"/>
              <a:lumOff val="40000"/>
            </a:schemeClr>
          </a:solidFill>
        </p:spPr>
        <p:txBody>
          <a:bodyPr wrap="none">
            <a:spAutoFit/>
          </a:bodyPr>
          <a:lstStyle/>
          <a:p>
            <a:r>
              <a:rPr lang="en-GB" sz="2000" u="sng" dirty="0">
                <a:latin typeface="XCCW Joined 52as" panose="03050602040000000000" pitchFamily="66" charset="0"/>
              </a:rPr>
              <a:t>LO: use informal language features</a:t>
            </a:r>
            <a:endParaRPr lang="en-GB" sz="2000" dirty="0"/>
          </a:p>
        </p:txBody>
      </p:sp>
      <p:sp>
        <p:nvSpPr>
          <p:cNvPr id="8" name="Rectangle 7"/>
          <p:cNvSpPr/>
          <p:nvPr/>
        </p:nvSpPr>
        <p:spPr>
          <a:xfrm>
            <a:off x="193741" y="1049608"/>
            <a:ext cx="6096000" cy="2308324"/>
          </a:xfrm>
          <a:prstGeom prst="rect">
            <a:avLst/>
          </a:prstGeom>
          <a:solidFill>
            <a:schemeClr val="accent1">
              <a:lumMod val="20000"/>
              <a:lumOff val="80000"/>
            </a:schemeClr>
          </a:solidFill>
        </p:spPr>
        <p:txBody>
          <a:bodyPr>
            <a:spAutoFit/>
          </a:bodyPr>
          <a:lstStyle/>
          <a:p>
            <a:pPr algn="ctr"/>
            <a:r>
              <a:rPr lang="en-GB" dirty="0" err="1">
                <a:latin typeface="XCCW Joined 52as" panose="03050602040000000000" pitchFamily="66" charset="0"/>
              </a:rPr>
              <a:t>SPaG</a:t>
            </a:r>
            <a:r>
              <a:rPr lang="en-GB" dirty="0">
                <a:latin typeface="XCCW Joined 52as" panose="03050602040000000000" pitchFamily="66" charset="0"/>
              </a:rPr>
              <a:t> Starter</a:t>
            </a:r>
          </a:p>
          <a:p>
            <a:endParaRPr lang="en-GB" dirty="0">
              <a:latin typeface="XCCW Joined 52as" panose="03050602040000000000" pitchFamily="66" charset="0"/>
            </a:endParaRPr>
          </a:p>
          <a:p>
            <a:r>
              <a:rPr lang="en-GB" dirty="0">
                <a:latin typeface="XCCW Joined 52as" panose="03050602040000000000" pitchFamily="66" charset="0"/>
              </a:rPr>
              <a:t>On a whiteboard, copy the main clause from the sentence below. </a:t>
            </a:r>
          </a:p>
          <a:p>
            <a:endParaRPr lang="en-GB" dirty="0">
              <a:latin typeface="XCCW Joined 52as" panose="03050602040000000000" pitchFamily="66" charset="0"/>
            </a:endParaRPr>
          </a:p>
          <a:p>
            <a:r>
              <a:rPr lang="en-GB" dirty="0">
                <a:latin typeface="XCCW Joined 52as" panose="03050602040000000000" pitchFamily="66" charset="0"/>
              </a:rPr>
              <a:t>Due to the vicious waves, the ship (which was carrying over 400 slaves) rocked heavily upon the sea.</a:t>
            </a:r>
          </a:p>
        </p:txBody>
      </p:sp>
      <p:sp>
        <p:nvSpPr>
          <p:cNvPr id="9" name="Rectangle 8"/>
          <p:cNvSpPr/>
          <p:nvPr/>
        </p:nvSpPr>
        <p:spPr>
          <a:xfrm>
            <a:off x="6289741" y="3803192"/>
            <a:ext cx="5806465" cy="2308324"/>
          </a:xfrm>
          <a:prstGeom prst="rect">
            <a:avLst/>
          </a:prstGeom>
          <a:solidFill>
            <a:schemeClr val="accent6">
              <a:lumMod val="20000"/>
              <a:lumOff val="80000"/>
            </a:schemeClr>
          </a:solidFill>
        </p:spPr>
        <p:txBody>
          <a:bodyPr wrap="square">
            <a:spAutoFit/>
          </a:bodyPr>
          <a:lstStyle/>
          <a:p>
            <a:r>
              <a:rPr lang="en-GB" dirty="0">
                <a:latin typeface="XCCW Joined 52as" panose="03050602040000000000" pitchFamily="66" charset="0"/>
              </a:rPr>
              <a:t>Bronze – Use of first person, past tense and correctly punctuated contractions.</a:t>
            </a:r>
          </a:p>
          <a:p>
            <a:endParaRPr lang="en-GB" dirty="0">
              <a:latin typeface="XCCW Joined 52as" panose="03050602040000000000" pitchFamily="66" charset="0"/>
            </a:endParaRPr>
          </a:p>
          <a:p>
            <a:r>
              <a:rPr lang="en-GB" dirty="0">
                <a:latin typeface="XCCW Joined 52as" panose="03050602040000000000" pitchFamily="66" charset="0"/>
              </a:rPr>
              <a:t>Silver – Include a variety of informal writing features.</a:t>
            </a:r>
          </a:p>
          <a:p>
            <a:endParaRPr lang="en-GB" dirty="0">
              <a:latin typeface="XCCW Joined 52as" panose="03050602040000000000" pitchFamily="66" charset="0"/>
            </a:endParaRPr>
          </a:p>
          <a:p>
            <a:r>
              <a:rPr lang="en-GB" dirty="0">
                <a:latin typeface="XCCW Joined 52as" panose="03050602040000000000" pitchFamily="66" charset="0"/>
              </a:rPr>
              <a:t>Gold – Use figurative descriptions informally.</a:t>
            </a:r>
          </a:p>
        </p:txBody>
      </p:sp>
      <p:sp>
        <p:nvSpPr>
          <p:cNvPr id="10" name="Rectangle 9"/>
          <p:cNvSpPr/>
          <p:nvPr/>
        </p:nvSpPr>
        <p:spPr>
          <a:xfrm>
            <a:off x="7164653" y="3312869"/>
            <a:ext cx="4056640" cy="400110"/>
          </a:xfrm>
          <a:prstGeom prst="rect">
            <a:avLst/>
          </a:prstGeom>
          <a:solidFill>
            <a:schemeClr val="accent5">
              <a:lumMod val="40000"/>
              <a:lumOff val="60000"/>
            </a:schemeClr>
          </a:solidFill>
        </p:spPr>
        <p:txBody>
          <a:bodyPr wrap="square">
            <a:spAutoFit/>
          </a:bodyPr>
          <a:lstStyle/>
          <a:p>
            <a:pPr algn="ctr"/>
            <a:r>
              <a:rPr lang="en-GB" sz="2000" u="sng" dirty="0">
                <a:latin typeface="XCCW Joined 52as" panose="03050602040000000000" pitchFamily="66" charset="0"/>
              </a:rPr>
              <a:t>Success Criteria</a:t>
            </a:r>
            <a:endParaRPr lang="en-GB" sz="2000" dirty="0"/>
          </a:p>
        </p:txBody>
      </p:sp>
    </p:spTree>
    <p:extLst>
      <p:ext uri="{BB962C8B-B14F-4D97-AF65-F5344CB8AC3E}">
        <p14:creationId xmlns:p14="http://schemas.microsoft.com/office/powerpoint/2010/main" val="578639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pic>
        <p:nvPicPr>
          <p:cNvPr id="11" name="Picture 10"/>
          <p:cNvPicPr>
            <a:picLocks noChangeAspect="1"/>
          </p:cNvPicPr>
          <p:nvPr/>
        </p:nvPicPr>
        <p:blipFill>
          <a:blip r:embed="rId3"/>
          <a:stretch>
            <a:fillRect/>
          </a:stretch>
        </p:blipFill>
        <p:spPr>
          <a:xfrm>
            <a:off x="666900" y="1939430"/>
            <a:ext cx="5192622" cy="3570335"/>
          </a:xfrm>
          <a:prstGeom prst="rect">
            <a:avLst/>
          </a:prstGeom>
        </p:spPr>
      </p:pic>
      <p:pic>
        <p:nvPicPr>
          <p:cNvPr id="2" name="Picture 1"/>
          <p:cNvPicPr>
            <a:picLocks noChangeAspect="1"/>
          </p:cNvPicPr>
          <p:nvPr/>
        </p:nvPicPr>
        <p:blipFill>
          <a:blip r:embed="rId4"/>
          <a:stretch>
            <a:fillRect/>
          </a:stretch>
        </p:blipFill>
        <p:spPr>
          <a:xfrm>
            <a:off x="7856777" y="1157251"/>
            <a:ext cx="3715268" cy="5134692"/>
          </a:xfrm>
          <a:prstGeom prst="rect">
            <a:avLst/>
          </a:prstGeom>
        </p:spPr>
      </p:pic>
      <p:sp>
        <p:nvSpPr>
          <p:cNvPr id="12" name="Rectangle 11"/>
          <p:cNvSpPr/>
          <p:nvPr/>
        </p:nvSpPr>
        <p:spPr>
          <a:xfrm>
            <a:off x="2017284" y="217396"/>
            <a:ext cx="8285768" cy="830997"/>
          </a:xfrm>
          <a:prstGeom prst="rect">
            <a:avLst/>
          </a:prstGeom>
        </p:spPr>
        <p:txBody>
          <a:bodyPr wrap="square">
            <a:spAutoFit/>
          </a:bodyPr>
          <a:lstStyle/>
          <a:p>
            <a:pPr algn="ctr"/>
            <a:r>
              <a:rPr lang="en-GB" sz="4800" dirty="0">
                <a:ea typeface="Segoe UI Emoji" panose="020B0502040204020203" pitchFamily="34" charset="0"/>
              </a:rPr>
              <a:t>Resources Available</a:t>
            </a:r>
            <a:endParaRPr lang="en-GB" sz="4800" dirty="0"/>
          </a:p>
        </p:txBody>
      </p:sp>
    </p:spTree>
    <p:extLst>
      <p:ext uri="{BB962C8B-B14F-4D97-AF65-F5344CB8AC3E}">
        <p14:creationId xmlns:p14="http://schemas.microsoft.com/office/powerpoint/2010/main" val="1941520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12" name="Rectangle 11"/>
          <p:cNvSpPr/>
          <p:nvPr/>
        </p:nvSpPr>
        <p:spPr>
          <a:xfrm>
            <a:off x="2017284" y="217396"/>
            <a:ext cx="8285768" cy="830997"/>
          </a:xfrm>
          <a:prstGeom prst="rect">
            <a:avLst/>
          </a:prstGeom>
        </p:spPr>
        <p:txBody>
          <a:bodyPr wrap="square">
            <a:spAutoFit/>
          </a:bodyPr>
          <a:lstStyle/>
          <a:p>
            <a:pPr algn="ctr"/>
            <a:r>
              <a:rPr lang="en-GB" sz="4800" dirty="0">
                <a:ea typeface="Segoe UI Emoji" panose="020B0502040204020203" pitchFamily="34" charset="0"/>
              </a:rPr>
              <a:t>Example of Excellence</a:t>
            </a:r>
            <a:endParaRPr lang="en-GB" sz="4800" dirty="0"/>
          </a:p>
        </p:txBody>
      </p:sp>
      <p:pic>
        <p:nvPicPr>
          <p:cNvPr id="7" name="Picture 6"/>
          <p:cNvPicPr>
            <a:picLocks noChangeAspect="1"/>
          </p:cNvPicPr>
          <p:nvPr/>
        </p:nvPicPr>
        <p:blipFill>
          <a:blip r:embed="rId3"/>
          <a:stretch>
            <a:fillRect/>
          </a:stretch>
        </p:blipFill>
        <p:spPr>
          <a:xfrm>
            <a:off x="5969238" y="1655489"/>
            <a:ext cx="6098071" cy="3800247"/>
          </a:xfrm>
          <a:prstGeom prst="rect">
            <a:avLst/>
          </a:prstGeom>
          <a:ln>
            <a:solidFill>
              <a:schemeClr val="accent1"/>
            </a:solidFill>
          </a:ln>
        </p:spPr>
      </p:pic>
      <p:pic>
        <p:nvPicPr>
          <p:cNvPr id="2" name="Picture 1"/>
          <p:cNvPicPr>
            <a:picLocks noChangeAspect="1"/>
          </p:cNvPicPr>
          <p:nvPr/>
        </p:nvPicPr>
        <p:blipFill>
          <a:blip r:embed="rId4"/>
          <a:stretch>
            <a:fillRect/>
          </a:stretch>
        </p:blipFill>
        <p:spPr>
          <a:xfrm>
            <a:off x="153796" y="1655489"/>
            <a:ext cx="5511809" cy="3800247"/>
          </a:xfrm>
          <a:prstGeom prst="rect">
            <a:avLst/>
          </a:prstGeom>
          <a:ln>
            <a:solidFill>
              <a:srgbClr val="FF0000"/>
            </a:solidFill>
          </a:ln>
        </p:spPr>
      </p:pic>
    </p:spTree>
    <p:extLst>
      <p:ext uri="{BB962C8B-B14F-4D97-AF65-F5344CB8AC3E}">
        <p14:creationId xmlns:p14="http://schemas.microsoft.com/office/powerpoint/2010/main" val="1666123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12" name="Rectangle 11"/>
          <p:cNvSpPr/>
          <p:nvPr/>
        </p:nvSpPr>
        <p:spPr>
          <a:xfrm>
            <a:off x="1443237" y="342087"/>
            <a:ext cx="9305525" cy="830997"/>
          </a:xfrm>
          <a:prstGeom prst="rect">
            <a:avLst/>
          </a:prstGeom>
        </p:spPr>
        <p:txBody>
          <a:bodyPr wrap="square">
            <a:spAutoFit/>
          </a:bodyPr>
          <a:lstStyle/>
          <a:p>
            <a:pPr algn="ctr"/>
            <a:r>
              <a:rPr lang="en-GB" sz="4800" dirty="0">
                <a:ea typeface="Segoe UI Emoji" panose="020B0502040204020203" pitchFamily="34" charset="0"/>
              </a:rPr>
              <a:t>Key Purpose and Success Criteria</a:t>
            </a:r>
            <a:endParaRPr lang="en-GB" sz="4800" dirty="0"/>
          </a:p>
        </p:txBody>
      </p:sp>
      <p:pic>
        <p:nvPicPr>
          <p:cNvPr id="2" name="Picture 1"/>
          <p:cNvPicPr>
            <a:picLocks noChangeAspect="1"/>
          </p:cNvPicPr>
          <p:nvPr/>
        </p:nvPicPr>
        <p:blipFill>
          <a:blip r:embed="rId3"/>
          <a:stretch>
            <a:fillRect/>
          </a:stretch>
        </p:blipFill>
        <p:spPr>
          <a:xfrm>
            <a:off x="184361" y="1467361"/>
            <a:ext cx="5653267" cy="3935912"/>
          </a:xfrm>
          <a:prstGeom prst="rect">
            <a:avLst/>
          </a:prstGeom>
        </p:spPr>
      </p:pic>
      <p:pic>
        <p:nvPicPr>
          <p:cNvPr id="8" name="Picture 7"/>
          <p:cNvPicPr>
            <a:picLocks noChangeAspect="1"/>
          </p:cNvPicPr>
          <p:nvPr/>
        </p:nvPicPr>
        <p:blipFill>
          <a:blip r:embed="rId4"/>
          <a:stretch>
            <a:fillRect/>
          </a:stretch>
        </p:blipFill>
        <p:spPr>
          <a:xfrm>
            <a:off x="6729522" y="1897083"/>
            <a:ext cx="5038914" cy="3506190"/>
          </a:xfrm>
          <a:prstGeom prst="rect">
            <a:avLst/>
          </a:prstGeom>
        </p:spPr>
      </p:pic>
      <p:sp>
        <p:nvSpPr>
          <p:cNvPr id="9" name="Rounded Rectangle 8"/>
          <p:cNvSpPr/>
          <p:nvPr/>
        </p:nvSpPr>
        <p:spPr>
          <a:xfrm>
            <a:off x="457200" y="4558145"/>
            <a:ext cx="3906982" cy="173379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Linked to project lessons and/or the class novel or science.</a:t>
            </a:r>
          </a:p>
        </p:txBody>
      </p:sp>
      <p:cxnSp>
        <p:nvCxnSpPr>
          <p:cNvPr id="11" name="Straight Arrow Connector 10"/>
          <p:cNvCxnSpPr/>
          <p:nvPr/>
        </p:nvCxnSpPr>
        <p:spPr>
          <a:xfrm flipV="1">
            <a:off x="1260764" y="3823855"/>
            <a:ext cx="748145" cy="73429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39962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286385"/>
            <a:ext cx="8285768" cy="830997"/>
          </a:xfrm>
          <a:prstGeom prst="rect">
            <a:avLst/>
          </a:prstGeom>
        </p:spPr>
        <p:txBody>
          <a:bodyPr wrap="square">
            <a:spAutoFit/>
          </a:bodyPr>
          <a:lstStyle/>
          <a:p>
            <a:pPr algn="ctr"/>
            <a:r>
              <a:rPr lang="en-GB" sz="4800" dirty="0">
                <a:ea typeface="Segoe UI Emoji" panose="020B0502040204020203" pitchFamily="34" charset="0"/>
              </a:rPr>
              <a:t>Outcome Piece</a:t>
            </a:r>
            <a:endParaRPr lang="en-GB" sz="4800" dirty="0"/>
          </a:p>
        </p:txBody>
      </p:sp>
      <p:sp>
        <p:nvSpPr>
          <p:cNvPr id="3" name="Rectangle 2"/>
          <p:cNvSpPr/>
          <p:nvPr/>
        </p:nvSpPr>
        <p:spPr>
          <a:xfrm>
            <a:off x="3737497" y="1320255"/>
            <a:ext cx="7757817" cy="3108543"/>
          </a:xfrm>
          <a:prstGeom prst="rect">
            <a:avLst/>
          </a:prstGeom>
        </p:spPr>
        <p:txBody>
          <a:bodyPr wrap="square">
            <a:spAutoFit/>
          </a:bodyPr>
          <a:lstStyle/>
          <a:p>
            <a:r>
              <a:rPr lang="en-GB" sz="2800" dirty="0">
                <a:ea typeface="Segoe UI Emoji" panose="020B0502040204020203" pitchFamily="34" charset="0"/>
              </a:rPr>
              <a:t>At the end of each unit, the children have the opportunity to plan and write their own piece of writing based on the key purpose they have been studying.</a:t>
            </a:r>
          </a:p>
          <a:p>
            <a:endParaRPr lang="en-GB" sz="2800" dirty="0">
              <a:ea typeface="Segoe UI Emoji" panose="020B0502040204020203" pitchFamily="34" charset="0"/>
            </a:endParaRPr>
          </a:p>
          <a:p>
            <a:r>
              <a:rPr lang="en-GB" sz="2800" dirty="0">
                <a:ea typeface="Segoe UI Emoji" panose="020B0502040204020203" pitchFamily="34" charset="0"/>
              </a:rPr>
              <a:t>This is a piece of work that the children are very proud of.</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1476384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430" y="286385"/>
            <a:ext cx="2706370" cy="2828290"/>
          </a:xfrm>
          <a:prstGeom prst="rect">
            <a:avLst/>
          </a:prstGeom>
          <a:noFill/>
          <a:ln>
            <a:noFill/>
          </a:ln>
        </p:spPr>
      </p:pic>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71800" y="286385"/>
            <a:ext cx="8285768" cy="830997"/>
          </a:xfrm>
          <a:prstGeom prst="rect">
            <a:avLst/>
          </a:prstGeom>
        </p:spPr>
        <p:txBody>
          <a:bodyPr wrap="square">
            <a:spAutoFit/>
          </a:bodyPr>
          <a:lstStyle/>
          <a:p>
            <a:pPr algn="ctr"/>
            <a:r>
              <a:rPr lang="en-GB" sz="4800" dirty="0">
                <a:ea typeface="Segoe UI Emoji" panose="020B0502040204020203" pitchFamily="34" charset="0"/>
              </a:rPr>
              <a:t>What’s New for the Children?</a:t>
            </a:r>
            <a:endParaRPr lang="en-GB" sz="4800" dirty="0"/>
          </a:p>
        </p:txBody>
      </p:sp>
      <p:sp>
        <p:nvSpPr>
          <p:cNvPr id="3" name="Rectangle 2"/>
          <p:cNvSpPr/>
          <p:nvPr/>
        </p:nvSpPr>
        <p:spPr>
          <a:xfrm>
            <a:off x="3241965" y="1960513"/>
            <a:ext cx="8253350" cy="3539430"/>
          </a:xfrm>
          <a:prstGeom prst="rect">
            <a:avLst/>
          </a:prstGeom>
        </p:spPr>
        <p:txBody>
          <a:bodyPr wrap="square">
            <a:spAutoFit/>
          </a:bodyPr>
          <a:lstStyle/>
          <a:p>
            <a:pPr marL="342900" indent="-342900">
              <a:buFont typeface="Arial" panose="020B0604020202020204" pitchFamily="34" charset="0"/>
              <a:buChar char="•"/>
            </a:pPr>
            <a:r>
              <a:rPr lang="en-GB" sz="2800" dirty="0"/>
              <a:t>ERIC Time - Everybody Reading in Class</a:t>
            </a:r>
          </a:p>
          <a:p>
            <a:pPr marL="342900" indent="-342900">
              <a:buFont typeface="Arial" panose="020B0604020202020204" pitchFamily="34" charset="0"/>
              <a:buChar char="•"/>
            </a:pPr>
            <a:r>
              <a:rPr lang="en-GB" sz="2800" dirty="0"/>
              <a:t>Spellings lessons adapted to incorporate grammar focuses and develop oracy</a:t>
            </a:r>
          </a:p>
          <a:p>
            <a:pPr marL="342900" indent="-342900">
              <a:buFont typeface="Arial" panose="020B0604020202020204" pitchFamily="34" charset="0"/>
              <a:buChar char="•"/>
            </a:pPr>
            <a:r>
              <a:rPr lang="en-GB" sz="2800" dirty="0"/>
              <a:t>Theme days such as National Poetry Day, Music and Grammar Shows</a:t>
            </a:r>
          </a:p>
          <a:p>
            <a:pPr marL="342900" indent="-342900">
              <a:buFont typeface="Arial" panose="020B0604020202020204" pitchFamily="34" charset="0"/>
              <a:buChar char="•"/>
            </a:pPr>
            <a:r>
              <a:rPr lang="en-GB" sz="2800" dirty="0"/>
              <a:t>Author visits </a:t>
            </a:r>
          </a:p>
          <a:p>
            <a:pPr marL="342900" indent="-342900">
              <a:buFont typeface="Arial" panose="020B0604020202020204" pitchFamily="34" charset="0"/>
              <a:buChar char="•"/>
            </a:pPr>
            <a:r>
              <a:rPr lang="en-GB" sz="2800" dirty="0"/>
              <a:t>Critical thinking lessons</a:t>
            </a:r>
          </a:p>
          <a:p>
            <a:pPr marL="342900" indent="-342900">
              <a:buFont typeface="Arial" panose="020B0604020202020204" pitchFamily="34" charset="0"/>
              <a:buChar char="•"/>
            </a:pPr>
            <a:r>
              <a:rPr lang="en-GB" sz="2800" dirty="0"/>
              <a:t>‘Examples of Excellence’</a:t>
            </a:r>
          </a:p>
        </p:txBody>
      </p:sp>
      <p:sp>
        <p:nvSpPr>
          <p:cNvPr id="14" name="Rectangle 13"/>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Tree>
    <p:extLst>
      <p:ext uri="{BB962C8B-B14F-4D97-AF65-F5344CB8AC3E}">
        <p14:creationId xmlns:p14="http://schemas.microsoft.com/office/powerpoint/2010/main" val="4159415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91943"/>
            <a:ext cx="12192000" cy="108858"/>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400801"/>
            <a:ext cx="12192000" cy="45719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0040" y="6488668"/>
            <a:ext cx="7960256" cy="369332"/>
          </a:xfrm>
          <a:prstGeom prst="rect">
            <a:avLst/>
          </a:prstGeom>
        </p:spPr>
        <p:txBody>
          <a:bodyPr wrap="none">
            <a:spAutoFit/>
          </a:bodyPr>
          <a:lstStyle/>
          <a:p>
            <a:pPr fontAlgn="t"/>
            <a:r>
              <a:rPr lang="en-GB" i="1" dirty="0">
                <a:solidFill>
                  <a:srgbClr val="FBE814"/>
                </a:solidFill>
                <a:latin typeface="Lato"/>
              </a:rPr>
              <a:t>Friendship, Forgiveness, Courage, Perseverance, Honesty and Acceptance </a:t>
            </a:r>
          </a:p>
        </p:txBody>
      </p:sp>
      <p:sp>
        <p:nvSpPr>
          <p:cNvPr id="3" name="Rectangle 2"/>
          <p:cNvSpPr/>
          <p:nvPr/>
        </p:nvSpPr>
        <p:spPr>
          <a:xfrm>
            <a:off x="476031" y="396631"/>
            <a:ext cx="4264373" cy="646331"/>
          </a:xfrm>
          <a:prstGeom prst="rect">
            <a:avLst/>
          </a:prstGeom>
        </p:spPr>
        <p:txBody>
          <a:bodyPr wrap="none">
            <a:spAutoFit/>
          </a:bodyPr>
          <a:lstStyle/>
          <a:p>
            <a:r>
              <a:rPr lang="en-GB" dirty="0">
                <a:hlinkClick r:id="rId3"/>
              </a:rPr>
              <a:t>https://www.stanleystpeters.co.uk/english/</a:t>
            </a:r>
            <a:endParaRPr lang="en-GB" dirty="0"/>
          </a:p>
          <a:p>
            <a:endParaRPr lang="en-GB" dirty="0"/>
          </a:p>
        </p:txBody>
      </p:sp>
      <p:pic>
        <p:nvPicPr>
          <p:cNvPr id="5" name="Picture 4"/>
          <p:cNvPicPr>
            <a:picLocks noChangeAspect="1"/>
          </p:cNvPicPr>
          <p:nvPr/>
        </p:nvPicPr>
        <p:blipFill>
          <a:blip r:embed="rId4"/>
          <a:stretch>
            <a:fillRect/>
          </a:stretch>
        </p:blipFill>
        <p:spPr>
          <a:xfrm>
            <a:off x="1024671" y="1042962"/>
            <a:ext cx="9838043" cy="4772840"/>
          </a:xfrm>
          <a:prstGeom prst="rect">
            <a:avLst/>
          </a:prstGeom>
        </p:spPr>
      </p:pic>
    </p:spTree>
    <p:extLst>
      <p:ext uri="{BB962C8B-B14F-4D97-AF65-F5344CB8AC3E}">
        <p14:creationId xmlns:p14="http://schemas.microsoft.com/office/powerpoint/2010/main" val="2596844976"/>
      </p:ext>
    </p:extLst>
  </p:cSld>
  <p:clrMapOvr>
    <a:masterClrMapping/>
  </p:clrMapOvr>
</p:sld>
</file>

<file path=ppt/theme/theme1.xml><?xml version="1.0" encoding="utf-8"?>
<a:theme xmlns:a="http://schemas.openxmlformats.org/drawingml/2006/main" name="Office Theme">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4875</TotalTime>
  <Words>1306</Words>
  <Application>Microsoft Office PowerPoint</Application>
  <PresentationFormat>Widescreen</PresentationFormat>
  <Paragraphs>141</Paragraphs>
  <Slides>19</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Calibri Light</vt:lpstr>
      <vt:lpstr>Gill Sans MT</vt:lpstr>
      <vt:lpstr>Lato</vt:lpstr>
      <vt:lpstr>Symbol</vt:lpstr>
      <vt:lpstr>XCCW Joined 52as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OPALGr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Wiggins</dc:creator>
  <cp:lastModifiedBy>Shaun Cundall</cp:lastModifiedBy>
  <cp:revision>285</cp:revision>
  <dcterms:created xsi:type="dcterms:W3CDTF">2019-05-09T18:13:16Z</dcterms:created>
  <dcterms:modified xsi:type="dcterms:W3CDTF">2025-09-11T13:31:38Z</dcterms:modified>
</cp:coreProperties>
</file>