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60" r:id="rId5"/>
    <p:sldId id="259" r:id="rId6"/>
    <p:sldId id="263" r:id="rId7"/>
    <p:sldId id="262" r:id="rId8"/>
    <p:sldId id="261" r:id="rId9"/>
    <p:sldId id="267" r:id="rId10"/>
    <p:sldId id="266" r:id="rId11"/>
    <p:sldId id="265" r:id="rId12"/>
    <p:sldId id="264" r:id="rId13"/>
    <p:sldId id="270" r:id="rId14"/>
    <p:sldId id="269" r:id="rId15"/>
    <p:sldId id="273" r:id="rId16"/>
    <p:sldId id="272" r:id="rId17"/>
    <p:sldId id="271" r:id="rId18"/>
    <p:sldId id="268" r:id="rId19"/>
    <p:sldId id="276" r:id="rId20"/>
    <p:sldId id="275" r:id="rId21"/>
    <p:sldId id="278" r:id="rId22"/>
    <p:sldId id="279" r:id="rId23"/>
    <p:sldId id="277" r:id="rId24"/>
    <p:sldId id="274" r:id="rId25"/>
    <p:sldId id="282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2752" autoAdjust="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C0094-2914-4282-94FD-C1DC2B873413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23893D-6487-419E-92DF-C0EEC825D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4979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4340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84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324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827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1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840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602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518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77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870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937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4447B6-A3E1-42AE-BE35-A00095BDF0BF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F98D6-9DA6-4337-92BF-677A500DD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21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stanley st peters wakefield logo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85190"/>
            <a:ext cx="12192000" cy="909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740" y="2539655"/>
            <a:ext cx="637222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553562" y="805776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KS2 Parents’ SATs Information Evening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547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1950" y="928324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Why are SATs important?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79389" y="2131849"/>
            <a:ext cx="680955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chance for the child to demonstrate everything that they have learnt during their time at primary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Allows parents to understand where their child sits in terms of comparing nationally with other children of a similar 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Results from KS2 are used by secondary schools to determine which ‘ability set’ your child will be in and will also determine their predicted GCSE grades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40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75015" y="85290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SATs: What parents need to know…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92066" y="2376011"/>
            <a:ext cx="80946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At the end of Year 6, (during May) children sit tests in Reading, Mathematics and Spelling, Punctuation and Grammar.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These tests are both set and marked externally.</a:t>
            </a:r>
          </a:p>
        </p:txBody>
      </p:sp>
    </p:spTree>
    <p:extLst>
      <p:ext uri="{BB962C8B-B14F-4D97-AF65-F5344CB8AC3E}">
        <p14:creationId xmlns:p14="http://schemas.microsoft.com/office/powerpoint/2010/main" val="316488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563669"/>
            <a:ext cx="82745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tests are compulsory for all Year 6 children in the country and must be administered on the date shown on the timetable below.   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278191"/>
              </p:ext>
            </p:extLst>
          </p:nvPr>
        </p:nvGraphicFramePr>
        <p:xfrm>
          <a:off x="3140671" y="1805941"/>
          <a:ext cx="8514413" cy="321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6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Date test to be administered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Monday 11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English grammar,</a:t>
                      </a:r>
                      <a:r>
                        <a:rPr lang="en-GB" baseline="0" dirty="0"/>
                        <a:t> punctuation and spelling Paper 1 : questions (45 minutes)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English grammar, punctuation and spelling Paper 2: spellings (20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Tuesday, 12</a:t>
                      </a:r>
                      <a:r>
                        <a:rPr lang="en-GB" baseline="30000" dirty="0"/>
                        <a:t>th</a:t>
                      </a:r>
                      <a:r>
                        <a:rPr lang="en-GB" baseline="0" dirty="0"/>
                        <a:t> May, 2026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English reading (60 minutes)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Wednesday, 13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Mathematics Paper 1:</a:t>
                      </a:r>
                      <a:r>
                        <a:rPr lang="en-GB" baseline="0" dirty="0"/>
                        <a:t> arithmetic (30 minutes)</a:t>
                      </a:r>
                    </a:p>
                    <a:p>
                      <a:r>
                        <a:rPr lang="en-GB" baseline="0" dirty="0"/>
                        <a:t>Mathematics Paper 2: reasoning (40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Thursday, 14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May,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Mathematics Paper</a:t>
                      </a:r>
                      <a:r>
                        <a:rPr lang="en-GB" baseline="0" dirty="0"/>
                        <a:t> 3: reasoning (40 minutes)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457608" y="5617522"/>
            <a:ext cx="5160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Results will be published in the middle of July.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24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12338" y="30112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SATs Scores Explained…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181032" y="1262724"/>
            <a:ext cx="64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Each child’s raw score in the test (28/50 in the reading test, for example) is turned into a scaled score, based on making comparisons with the other children across the country who took the same test.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scaled scores are centred around 100. That means that: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score of 100 means the child is working ‘at the expected standard’ for a Year 6 child. 80 is the lowest possible score and 120 is the highest.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 scaled score of 99 or less means they haven’t reached the government’s ‘expected standard’.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 scaled score of 110 must be achieved in order to be classed as ‘working at greater depth’.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744" y="700769"/>
            <a:ext cx="1809750" cy="513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04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226070" cy="12082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5772" y="185995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Maths – 3 papers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110 marks available  in total</a:t>
            </a:r>
          </a:p>
        </p:txBody>
      </p:sp>
      <p:pic>
        <p:nvPicPr>
          <p:cNvPr id="9" name="Picture 8"/>
          <p:cNvPicPr/>
          <p:nvPr/>
        </p:nvPicPr>
        <p:blipFill>
          <a:blip r:embed="rId3"/>
          <a:stretch>
            <a:fillRect/>
          </a:stretch>
        </p:blipFill>
        <p:spPr>
          <a:xfrm>
            <a:off x="2168267" y="1266553"/>
            <a:ext cx="1926211" cy="267286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/>
          <p:nvPr/>
        </p:nvPicPr>
        <p:blipFill>
          <a:blip r:embed="rId4"/>
          <a:stretch>
            <a:fillRect/>
          </a:stretch>
        </p:blipFill>
        <p:spPr>
          <a:xfrm rot="1172733">
            <a:off x="3313634" y="1743344"/>
            <a:ext cx="1929249" cy="25679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/>
          <p:nvPr/>
        </p:nvPicPr>
        <p:blipFill>
          <a:blip r:embed="rId5"/>
          <a:stretch>
            <a:fillRect/>
          </a:stretch>
        </p:blipFill>
        <p:spPr>
          <a:xfrm rot="1388593">
            <a:off x="2567731" y="3134101"/>
            <a:ext cx="1804050" cy="24021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5616857" y="4560015"/>
            <a:ext cx="62055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expected standard – approx. 60 marks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616857" y="5224207"/>
            <a:ext cx="5638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greater depth – approx. 95 marks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26990" y="2661272"/>
            <a:ext cx="52282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Not all children will be able to access all of the papers – there is no longer a separate ‘harder’ paper!</a:t>
            </a:r>
          </a:p>
        </p:txBody>
      </p:sp>
    </p:spTree>
    <p:extLst>
      <p:ext uri="{BB962C8B-B14F-4D97-AF65-F5344CB8AC3E}">
        <p14:creationId xmlns:p14="http://schemas.microsoft.com/office/powerpoint/2010/main" val="9117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36" y="234974"/>
            <a:ext cx="1468316" cy="150898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063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1: arithmetic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15488" y="1108023"/>
            <a:ext cx="49884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Four operations (+ - / x)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Fractions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Decimals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Percentages</a:t>
            </a:r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>
            <a:off x="1895389" y="2018778"/>
            <a:ext cx="2743775" cy="390350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5368867" y="4411982"/>
            <a:ext cx="52582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36 questions – 30 minutes.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There are 40 marks available for this test!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5488" y="3223533"/>
            <a:ext cx="51116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Fixed response questions – children have to give the correct answer to calculations.</a:t>
            </a:r>
          </a:p>
        </p:txBody>
      </p:sp>
    </p:spTree>
    <p:extLst>
      <p:ext uri="{BB962C8B-B14F-4D97-AF65-F5344CB8AC3E}">
        <p14:creationId xmlns:p14="http://schemas.microsoft.com/office/powerpoint/2010/main" val="1051273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189" y="3937565"/>
            <a:ext cx="3621163" cy="1721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190" y="1885774"/>
            <a:ext cx="3621163" cy="171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7" y="399230"/>
            <a:ext cx="3621162" cy="1724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7" y="2236414"/>
            <a:ext cx="3675380" cy="1724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348" y="4179270"/>
            <a:ext cx="3621162" cy="1713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3209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664113" cy="160840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8320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61222" y="4177417"/>
            <a:ext cx="59061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20 questions on each paper – 40 minutes per paper.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There are 35 marks available for each of these tests!  A total of 70 marks.</a:t>
            </a:r>
          </a:p>
        </p:txBody>
      </p:sp>
      <p:pic>
        <p:nvPicPr>
          <p:cNvPr id="10" name="Picture 9"/>
          <p:cNvPicPr/>
          <p:nvPr/>
        </p:nvPicPr>
        <p:blipFill>
          <a:blip r:embed="rId3"/>
          <a:stretch>
            <a:fillRect/>
          </a:stretch>
        </p:blipFill>
        <p:spPr>
          <a:xfrm rot="21428545">
            <a:off x="2323035" y="1354722"/>
            <a:ext cx="1929249" cy="25679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/>
          <p:nvPr/>
        </p:nvPicPr>
        <p:blipFill>
          <a:blip r:embed="rId4"/>
          <a:stretch>
            <a:fillRect/>
          </a:stretch>
        </p:blipFill>
        <p:spPr>
          <a:xfrm rot="1388593">
            <a:off x="2665576" y="3096218"/>
            <a:ext cx="1804050" cy="2402123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4645776" y="1332653"/>
            <a:ext cx="64720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t"/>
            <a:r>
              <a:rPr lang="en-GB" dirty="0">
                <a:latin typeface="Comic Sans MS" panose="030F0702030302020204" pitchFamily="66" charset="0"/>
              </a:rPr>
              <a:t>Papers 2 and 3 will involve a number of question types, including:</a:t>
            </a:r>
          </a:p>
          <a:p>
            <a:pPr fontAlgn="t"/>
            <a:endParaRPr lang="en-GB" dirty="0">
              <a:latin typeface="Comic Sans MS" panose="030F0702030302020204" pitchFamily="66" charset="0"/>
            </a:endParaRP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Multiple choice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True or false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Constrained questions, e.g. giving the answer to a calculation, drawing a shape or completing a table or chart</a:t>
            </a:r>
          </a:p>
          <a:p>
            <a:pPr fontAlgn="t"/>
            <a:r>
              <a:rPr lang="en-GB" dirty="0">
                <a:latin typeface="Comic Sans MS" panose="030F0702030302020204" pitchFamily="66" charset="0"/>
              </a:rPr>
              <a:t>Less constrained questions, where children will have to explain their approach for solving a problem.</a:t>
            </a:r>
          </a:p>
        </p:txBody>
      </p:sp>
    </p:spTree>
    <p:extLst>
      <p:ext uri="{BB962C8B-B14F-4D97-AF65-F5344CB8AC3E}">
        <p14:creationId xmlns:p14="http://schemas.microsoft.com/office/powerpoint/2010/main" val="399027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396" y="3652793"/>
            <a:ext cx="4228804" cy="198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461" y="1807739"/>
            <a:ext cx="4720790" cy="321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694664" y="663457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</p:spTree>
    <p:extLst>
      <p:ext uri="{BB962C8B-B14F-4D97-AF65-F5344CB8AC3E}">
        <p14:creationId xmlns:p14="http://schemas.microsoft.com/office/powerpoint/2010/main" val="2679343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751906" cy="18063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4920" y="286385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Paper 2 &amp; 3: reasoning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109" y="2389848"/>
            <a:ext cx="4397740" cy="3444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030" y="1340815"/>
            <a:ext cx="4707814" cy="3160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8993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63926" y="676613"/>
            <a:ext cx="72345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>
                <a:latin typeface="Comic Sans MS" pitchFamily="66" charset="0"/>
              </a:rPr>
              <a:t>SPaG</a:t>
            </a:r>
            <a:r>
              <a:rPr lang="en-GB" sz="2800" dirty="0">
                <a:latin typeface="Comic Sans MS" pitchFamily="66" charset="0"/>
              </a:rPr>
              <a:t> Paper 1 – </a:t>
            </a:r>
            <a:r>
              <a:rPr lang="en-GB" sz="2800" u="sng" dirty="0">
                <a:latin typeface="Comic Sans MS" pitchFamily="66" charset="0"/>
              </a:rPr>
              <a:t>50 marks </a:t>
            </a:r>
          </a:p>
          <a:p>
            <a:pPr algn="ctr"/>
            <a:r>
              <a:rPr lang="en-GB" sz="2800" dirty="0">
                <a:latin typeface="Comic Sans MS" pitchFamily="66" charset="0"/>
              </a:rPr>
              <a:t>(40 questions, 45 minutes to complete)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634" y="2798979"/>
            <a:ext cx="6449872" cy="2938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34319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20486" y="947178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Comic Sans MS" pitchFamily="66" charset="0"/>
              </a:rPr>
              <a:t>SPaG</a:t>
            </a:r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96" y="1951693"/>
            <a:ext cx="6391960" cy="3077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0091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2122" y="853816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>
                <a:latin typeface="Comic Sans MS" pitchFamily="66" charset="0"/>
              </a:rPr>
              <a:t>SPaG</a:t>
            </a:r>
            <a:r>
              <a:rPr lang="en-GB" sz="3200" dirty="0">
                <a:latin typeface="Comic Sans MS" pitchFamily="66" charset="0"/>
              </a:rPr>
              <a:t> Paper 2 – Spellings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20 questions and 20 marks available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426049"/>
            <a:ext cx="5134988" cy="298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642247" y="2283515"/>
            <a:ext cx="24583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 time limit for this – usually takes about 15 minutes.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642247" y="3732845"/>
            <a:ext cx="30971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Children need to score 38 out of the possible 70 marks (</a:t>
            </a:r>
            <a:r>
              <a:rPr lang="en-GB" dirty="0" err="1">
                <a:latin typeface="Comic Sans MS" panose="030F0702030302020204" pitchFamily="66" charset="0"/>
              </a:rPr>
              <a:t>SPaG</a:t>
            </a:r>
            <a:r>
              <a:rPr lang="en-GB" dirty="0">
                <a:latin typeface="Comic Sans MS" panose="030F0702030302020204" pitchFamily="66" charset="0"/>
              </a:rPr>
              <a:t> and spelling tests) to reach expected standard.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723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1591649" cy="15634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05603" y="622626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Reading – 1 Paper</a:t>
            </a:r>
          </a:p>
          <a:p>
            <a:pPr algn="ctr"/>
            <a:r>
              <a:rPr lang="en-GB" sz="3200" dirty="0">
                <a:latin typeface="Comic Sans MS" pitchFamily="66" charset="0"/>
              </a:rPr>
              <a:t>1 hour and 50 marks available.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28021" y="4409750"/>
            <a:ext cx="5694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expected standard – 28/50 marks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98003" y="5073942"/>
            <a:ext cx="50497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To achieve greater depth – 40/50marks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28021" y="1849825"/>
            <a:ext cx="52282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Consists of three separate texts with questions for each.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Tests a variety of reading skills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Questions vary from multiple choice, short answers to longer answers.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Answers can be worth 1 mark, 2 marks or three marks.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4" r="6773"/>
          <a:stretch/>
        </p:blipFill>
        <p:spPr bwMode="auto">
          <a:xfrm>
            <a:off x="2248413" y="1360439"/>
            <a:ext cx="2788274" cy="411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787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435739"/>
            <a:ext cx="50114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Reading Test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4" r="6773"/>
          <a:stretch/>
        </p:blipFill>
        <p:spPr bwMode="auto">
          <a:xfrm>
            <a:off x="3863408" y="1721131"/>
            <a:ext cx="2788274" cy="411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149" y="1741556"/>
            <a:ext cx="3526475" cy="37389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4684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06844" y="1260003"/>
            <a:ext cx="801783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The Reading Comprehension key skills:</a:t>
            </a:r>
          </a:p>
          <a:p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Retrieving information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Making inferences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omic Sans MS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itchFamily="66" charset="0"/>
              </a:rPr>
              <a:t>Word Meaning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819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71800" y="1007676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Retrieving information: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76" t="24207" r="24032" b="43055"/>
          <a:stretch/>
        </p:blipFill>
        <p:spPr bwMode="auto">
          <a:xfrm>
            <a:off x="3776743" y="2781300"/>
            <a:ext cx="7024915" cy="23948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71659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08503" y="476821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Making Inferences (reading between the lines):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9" t="17080" r="23252" b="28968"/>
          <a:stretch/>
        </p:blipFill>
        <p:spPr bwMode="auto">
          <a:xfrm>
            <a:off x="4903163" y="2336437"/>
            <a:ext cx="5776344" cy="3173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74193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18688" y="340490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Making Inferences (reading between the lines):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91" t="15080" r="24591" b="19841"/>
          <a:stretch/>
        </p:blipFill>
        <p:spPr bwMode="auto">
          <a:xfrm>
            <a:off x="5113856" y="2039491"/>
            <a:ext cx="5426750" cy="37952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92900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29773" y="364457"/>
            <a:ext cx="7234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Word Meaning (A Life Skill):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8" t="17080" r="24813" b="32936"/>
          <a:stretch/>
        </p:blipFill>
        <p:spPr bwMode="auto">
          <a:xfrm>
            <a:off x="3930453" y="1792386"/>
            <a:ext cx="6807201" cy="36564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2373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99975" y="1184269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Writing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6212" y="2014558"/>
            <a:ext cx="84157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Writing is assessed internally by your child’s teacher and then moderated by the Local Authority.</a:t>
            </a:r>
          </a:p>
          <a:p>
            <a:endParaRPr lang="en-GB" sz="24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These have to be submitted by the end of June. 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XCCW Joined 52as" panose="03050602040000000000" pitchFamily="66" charset="0"/>
              </a:rPr>
              <a:t>For your child to achieve ARE (Age Related Expectation), they must use cursive handwriting. This is a government expectation.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84"/>
          <a:stretch/>
        </p:blipFill>
        <p:spPr>
          <a:xfrm>
            <a:off x="77164" y="3362345"/>
            <a:ext cx="3654255" cy="1866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8986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63411" y="974636"/>
            <a:ext cx="78666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we prepare the children…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9047" y="2051854"/>
            <a:ext cx="772867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Half-termly assessments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Intervention groups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Before &amp; after school clubs (&amp; lunchtime)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Provide revision materials (and nearer the time) a revision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Focussed one-to-one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9302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0538" y="551252"/>
            <a:ext cx="72345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you can help your children…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42895" y="1682899"/>
            <a:ext cx="804573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Read with your child and check their understanding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Help your child learn times tables and encourage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 them to use TT </a:t>
            </a:r>
            <a:r>
              <a:rPr lang="en-GB" sz="2400" dirty="0" err="1">
                <a:latin typeface="Comic Sans MS" panose="030F0702030302020204" pitchFamily="66" charset="0"/>
              </a:rPr>
              <a:t>Rockstars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Ensure your children complete homework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Promote attendance to after school/holiday clubs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400" dirty="0">
              <a:latin typeface="Comic Sans MS" panose="030F0702030302020204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omic Sans MS" panose="030F0702030302020204" pitchFamily="66" charset="0"/>
              </a:rPr>
              <a:t>Promote good attendance </a:t>
            </a:r>
          </a:p>
        </p:txBody>
      </p:sp>
    </p:spTree>
    <p:extLst>
      <p:ext uri="{BB962C8B-B14F-4D97-AF65-F5344CB8AC3E}">
        <p14:creationId xmlns:p14="http://schemas.microsoft.com/office/powerpoint/2010/main" val="23553530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4243" y="286385"/>
            <a:ext cx="7234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How we will be rewarding your child’s efforts…</a:t>
            </a:r>
          </a:p>
          <a:p>
            <a:endParaRPr lang="en-GB" sz="3200" dirty="0">
              <a:latin typeface="Comic Sans MS" pitchFamily="66" charset="0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852" y="1783958"/>
            <a:ext cx="2510150" cy="1793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Image result for prom letter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267" y="1856045"/>
            <a:ext cx="2160910" cy="168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Image result for leavers assembly letter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4432" y="4019890"/>
            <a:ext cx="2941490" cy="165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7962" y="3523570"/>
            <a:ext cx="3143250" cy="264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06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" y="286385"/>
            <a:ext cx="2706370" cy="282829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0" y="6291943"/>
            <a:ext cx="12192000" cy="108858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6400801"/>
            <a:ext cx="12192000" cy="45719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7798" y="6455230"/>
            <a:ext cx="5596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t"/>
            <a:r>
              <a:rPr lang="en-GB" b="0" i="1" dirty="0">
                <a:solidFill>
                  <a:srgbClr val="FBE814"/>
                </a:solidFill>
                <a:effectLst/>
                <a:latin typeface="Lato"/>
              </a:rPr>
              <a:t>Friendship, Forgiveness, Courage and Perseverance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922" y="1160212"/>
            <a:ext cx="6501750" cy="4057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30296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1679</TotalTime>
  <Words>1056</Words>
  <Application>Microsoft Office PowerPoint</Application>
  <PresentationFormat>Widescreen</PresentationFormat>
  <Paragraphs>139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Comic Sans MS</vt:lpstr>
      <vt:lpstr>Lato</vt:lpstr>
      <vt:lpstr>XCCW Joined 52as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OPALGr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Wiggins</dc:creator>
  <cp:lastModifiedBy>Shaun Cundall</cp:lastModifiedBy>
  <cp:revision>150</cp:revision>
  <dcterms:created xsi:type="dcterms:W3CDTF">2019-05-09T18:13:16Z</dcterms:created>
  <dcterms:modified xsi:type="dcterms:W3CDTF">2025-09-03T15:08:01Z</dcterms:modified>
</cp:coreProperties>
</file>