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59" r:id="rId6"/>
    <p:sldId id="261" r:id="rId7"/>
    <p:sldId id="262" r:id="rId8"/>
    <p:sldId id="263" r:id="rId9"/>
    <p:sldId id="264" r:id="rId10"/>
    <p:sldId id="265" r:id="rId11"/>
    <p:sldId id="266" r:id="rId12"/>
    <p:sldId id="268" r:id="rId13"/>
    <p:sldId id="269" r:id="rId14"/>
    <p:sldId id="267"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3" autoAdjust="0"/>
    <p:restoredTop sz="94660"/>
  </p:normalViewPr>
  <p:slideViewPr>
    <p:cSldViewPr snapToGrid="0">
      <p:cViewPr varScale="1">
        <p:scale>
          <a:sx n="72" d="100"/>
          <a:sy n="72"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4455E-FC3A-481A-8D70-FC303D35A44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BE726A2-3F76-4FEF-8F0F-F9F4BA89EBA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0E7DD10-4F2E-4B95-B063-C0AFAF628C74}"/>
              </a:ext>
            </a:extLst>
          </p:cNvPr>
          <p:cNvSpPr>
            <a:spLocks noGrp="1"/>
          </p:cNvSpPr>
          <p:nvPr>
            <p:ph type="dt" sz="half" idx="10"/>
          </p:nvPr>
        </p:nvSpPr>
        <p:spPr/>
        <p:txBody>
          <a:bodyPr/>
          <a:lstStyle/>
          <a:p>
            <a:fld id="{A8408873-C80A-41E8-A05D-4A2119A36504}" type="datetimeFigureOut">
              <a:rPr lang="en-GB" smtClean="0"/>
              <a:t>26/03/2023</a:t>
            </a:fld>
            <a:endParaRPr lang="en-GB"/>
          </a:p>
        </p:txBody>
      </p:sp>
      <p:sp>
        <p:nvSpPr>
          <p:cNvPr id="5" name="Footer Placeholder 4">
            <a:extLst>
              <a:ext uri="{FF2B5EF4-FFF2-40B4-BE49-F238E27FC236}">
                <a16:creationId xmlns:a16="http://schemas.microsoft.com/office/drawing/2014/main" id="{FBD2D271-43B4-4A05-A00C-4A2940E21A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EE09238-E398-4364-B4AE-FF106493329C}"/>
              </a:ext>
            </a:extLst>
          </p:cNvPr>
          <p:cNvSpPr>
            <a:spLocks noGrp="1"/>
          </p:cNvSpPr>
          <p:nvPr>
            <p:ph type="sldNum" sz="quarter" idx="12"/>
          </p:nvPr>
        </p:nvSpPr>
        <p:spPr/>
        <p:txBody>
          <a:bodyPr/>
          <a:lstStyle/>
          <a:p>
            <a:fld id="{8C5CC4A8-144F-485E-8A32-1A7DB7F249B3}" type="slidenum">
              <a:rPr lang="en-GB" smtClean="0"/>
              <a:t>‹#›</a:t>
            </a:fld>
            <a:endParaRPr lang="en-GB"/>
          </a:p>
        </p:txBody>
      </p:sp>
    </p:spTree>
    <p:extLst>
      <p:ext uri="{BB962C8B-B14F-4D97-AF65-F5344CB8AC3E}">
        <p14:creationId xmlns:p14="http://schemas.microsoft.com/office/powerpoint/2010/main" val="42670957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118010-3716-45E1-8D9B-9A1B38C244A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DA1E471-C9DF-47E8-83D2-93302A85BD4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9CBB28-FE0E-46F5-B906-B68DC428821A}"/>
              </a:ext>
            </a:extLst>
          </p:cNvPr>
          <p:cNvSpPr>
            <a:spLocks noGrp="1"/>
          </p:cNvSpPr>
          <p:nvPr>
            <p:ph type="dt" sz="half" idx="10"/>
          </p:nvPr>
        </p:nvSpPr>
        <p:spPr/>
        <p:txBody>
          <a:bodyPr/>
          <a:lstStyle/>
          <a:p>
            <a:fld id="{A8408873-C80A-41E8-A05D-4A2119A36504}" type="datetimeFigureOut">
              <a:rPr lang="en-GB" smtClean="0"/>
              <a:t>26/03/2023</a:t>
            </a:fld>
            <a:endParaRPr lang="en-GB"/>
          </a:p>
        </p:txBody>
      </p:sp>
      <p:sp>
        <p:nvSpPr>
          <p:cNvPr id="5" name="Footer Placeholder 4">
            <a:extLst>
              <a:ext uri="{FF2B5EF4-FFF2-40B4-BE49-F238E27FC236}">
                <a16:creationId xmlns:a16="http://schemas.microsoft.com/office/drawing/2014/main" id="{9A71D9C1-AA9C-47B8-A003-7B52E02C2D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63CABA-A66A-4A00-840C-C40A1EBB3927}"/>
              </a:ext>
            </a:extLst>
          </p:cNvPr>
          <p:cNvSpPr>
            <a:spLocks noGrp="1"/>
          </p:cNvSpPr>
          <p:nvPr>
            <p:ph type="sldNum" sz="quarter" idx="12"/>
          </p:nvPr>
        </p:nvSpPr>
        <p:spPr/>
        <p:txBody>
          <a:bodyPr/>
          <a:lstStyle/>
          <a:p>
            <a:fld id="{8C5CC4A8-144F-485E-8A32-1A7DB7F249B3}" type="slidenum">
              <a:rPr lang="en-GB" smtClean="0"/>
              <a:t>‹#›</a:t>
            </a:fld>
            <a:endParaRPr lang="en-GB"/>
          </a:p>
        </p:txBody>
      </p:sp>
    </p:spTree>
    <p:extLst>
      <p:ext uri="{BB962C8B-B14F-4D97-AF65-F5344CB8AC3E}">
        <p14:creationId xmlns:p14="http://schemas.microsoft.com/office/powerpoint/2010/main" val="2842218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D423CC-72E2-41DB-B278-E1E746DF5A3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1371112-BCCC-4609-AC4E-A03163D9FDA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7F3822F-BCF4-435F-9DD4-62CA0C5E3C60}"/>
              </a:ext>
            </a:extLst>
          </p:cNvPr>
          <p:cNvSpPr>
            <a:spLocks noGrp="1"/>
          </p:cNvSpPr>
          <p:nvPr>
            <p:ph type="dt" sz="half" idx="10"/>
          </p:nvPr>
        </p:nvSpPr>
        <p:spPr/>
        <p:txBody>
          <a:bodyPr/>
          <a:lstStyle/>
          <a:p>
            <a:fld id="{A8408873-C80A-41E8-A05D-4A2119A36504}" type="datetimeFigureOut">
              <a:rPr lang="en-GB" smtClean="0"/>
              <a:t>26/03/2023</a:t>
            </a:fld>
            <a:endParaRPr lang="en-GB"/>
          </a:p>
        </p:txBody>
      </p:sp>
      <p:sp>
        <p:nvSpPr>
          <p:cNvPr id="5" name="Footer Placeholder 4">
            <a:extLst>
              <a:ext uri="{FF2B5EF4-FFF2-40B4-BE49-F238E27FC236}">
                <a16:creationId xmlns:a16="http://schemas.microsoft.com/office/drawing/2014/main" id="{A8323468-614F-4ED4-A4A1-CD31ECC539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81B3999-8A7D-4C1A-BAC1-ADC9F3AFB97F}"/>
              </a:ext>
            </a:extLst>
          </p:cNvPr>
          <p:cNvSpPr>
            <a:spLocks noGrp="1"/>
          </p:cNvSpPr>
          <p:nvPr>
            <p:ph type="sldNum" sz="quarter" idx="12"/>
          </p:nvPr>
        </p:nvSpPr>
        <p:spPr/>
        <p:txBody>
          <a:bodyPr/>
          <a:lstStyle/>
          <a:p>
            <a:fld id="{8C5CC4A8-144F-485E-8A32-1A7DB7F249B3}" type="slidenum">
              <a:rPr lang="en-GB" smtClean="0"/>
              <a:t>‹#›</a:t>
            </a:fld>
            <a:endParaRPr lang="en-GB"/>
          </a:p>
        </p:txBody>
      </p:sp>
    </p:spTree>
    <p:extLst>
      <p:ext uri="{BB962C8B-B14F-4D97-AF65-F5344CB8AC3E}">
        <p14:creationId xmlns:p14="http://schemas.microsoft.com/office/powerpoint/2010/main" val="2687803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13A2C-E0A4-4CE4-B537-079697898B4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B0BA29B-FEF9-47AD-BEE8-F1ABF59CB58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78B38DC-7A80-49A9-90B4-CCB8E84F842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F010315-78C1-4035-A83E-A6F1CABBF670}"/>
              </a:ext>
            </a:extLst>
          </p:cNvPr>
          <p:cNvSpPr>
            <a:spLocks noGrp="1"/>
          </p:cNvSpPr>
          <p:nvPr>
            <p:ph type="dt" sz="half" idx="10"/>
          </p:nvPr>
        </p:nvSpPr>
        <p:spPr/>
        <p:txBody>
          <a:bodyPr/>
          <a:lstStyle/>
          <a:p>
            <a:fld id="{A8408873-C80A-41E8-A05D-4A2119A36504}" type="datetimeFigureOut">
              <a:rPr lang="en-GB" smtClean="0"/>
              <a:t>26/03/2023</a:t>
            </a:fld>
            <a:endParaRPr lang="en-GB"/>
          </a:p>
        </p:txBody>
      </p:sp>
      <p:sp>
        <p:nvSpPr>
          <p:cNvPr id="6" name="Footer Placeholder 5">
            <a:extLst>
              <a:ext uri="{FF2B5EF4-FFF2-40B4-BE49-F238E27FC236}">
                <a16:creationId xmlns:a16="http://schemas.microsoft.com/office/drawing/2014/main" id="{FF9777AC-DA55-4B8F-BADE-17D9A7DFBDC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668BB3A-FD86-4F8C-B388-A2A0F638C688}"/>
              </a:ext>
            </a:extLst>
          </p:cNvPr>
          <p:cNvSpPr>
            <a:spLocks noGrp="1"/>
          </p:cNvSpPr>
          <p:nvPr>
            <p:ph type="sldNum" sz="quarter" idx="12"/>
          </p:nvPr>
        </p:nvSpPr>
        <p:spPr/>
        <p:txBody>
          <a:bodyPr/>
          <a:lstStyle/>
          <a:p>
            <a:fld id="{8C5CC4A8-144F-485E-8A32-1A7DB7F249B3}" type="slidenum">
              <a:rPr lang="en-GB" smtClean="0"/>
              <a:t>‹#›</a:t>
            </a:fld>
            <a:endParaRPr lang="en-GB"/>
          </a:p>
        </p:txBody>
      </p:sp>
    </p:spTree>
    <p:extLst>
      <p:ext uri="{BB962C8B-B14F-4D97-AF65-F5344CB8AC3E}">
        <p14:creationId xmlns:p14="http://schemas.microsoft.com/office/powerpoint/2010/main" val="1034466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A029D5-0553-47D2-B66A-82A70559206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E2B915F-8715-4766-9BAB-F80E780E558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4FC1C90-7626-47B7-B2CD-062EFD9E7DF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E1D2FED-5EC7-4F94-958D-0278827A19D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BD95F3B-10AB-435E-A654-ABEE42FC20A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F79AD45-AB17-4156-A1F6-5E2FAA8BA5FC}"/>
              </a:ext>
            </a:extLst>
          </p:cNvPr>
          <p:cNvSpPr>
            <a:spLocks noGrp="1"/>
          </p:cNvSpPr>
          <p:nvPr>
            <p:ph type="dt" sz="half" idx="10"/>
          </p:nvPr>
        </p:nvSpPr>
        <p:spPr/>
        <p:txBody>
          <a:bodyPr/>
          <a:lstStyle/>
          <a:p>
            <a:fld id="{A8408873-C80A-41E8-A05D-4A2119A36504}" type="datetimeFigureOut">
              <a:rPr lang="en-GB" smtClean="0"/>
              <a:t>26/03/2023</a:t>
            </a:fld>
            <a:endParaRPr lang="en-GB"/>
          </a:p>
        </p:txBody>
      </p:sp>
      <p:sp>
        <p:nvSpPr>
          <p:cNvPr id="8" name="Footer Placeholder 7">
            <a:extLst>
              <a:ext uri="{FF2B5EF4-FFF2-40B4-BE49-F238E27FC236}">
                <a16:creationId xmlns:a16="http://schemas.microsoft.com/office/drawing/2014/main" id="{2B406DC6-3EFD-44E9-9F7D-3B1DEFC76B3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7CC2204-656A-40D4-B7E5-E1196B861013}"/>
              </a:ext>
            </a:extLst>
          </p:cNvPr>
          <p:cNvSpPr>
            <a:spLocks noGrp="1"/>
          </p:cNvSpPr>
          <p:nvPr>
            <p:ph type="sldNum" sz="quarter" idx="12"/>
          </p:nvPr>
        </p:nvSpPr>
        <p:spPr/>
        <p:txBody>
          <a:bodyPr/>
          <a:lstStyle/>
          <a:p>
            <a:fld id="{8C5CC4A8-144F-485E-8A32-1A7DB7F249B3}" type="slidenum">
              <a:rPr lang="en-GB" smtClean="0"/>
              <a:t>‹#›</a:t>
            </a:fld>
            <a:endParaRPr lang="en-GB"/>
          </a:p>
        </p:txBody>
      </p:sp>
    </p:spTree>
    <p:extLst>
      <p:ext uri="{BB962C8B-B14F-4D97-AF65-F5344CB8AC3E}">
        <p14:creationId xmlns:p14="http://schemas.microsoft.com/office/powerpoint/2010/main" val="33533907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C72E7C-C2DA-49B7-9EDB-4416A3CEE88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B50F47B-9ED6-42D2-B664-039F7D7B78A8}"/>
              </a:ext>
            </a:extLst>
          </p:cNvPr>
          <p:cNvSpPr>
            <a:spLocks noGrp="1"/>
          </p:cNvSpPr>
          <p:nvPr>
            <p:ph type="dt" sz="half" idx="10"/>
          </p:nvPr>
        </p:nvSpPr>
        <p:spPr/>
        <p:txBody>
          <a:bodyPr/>
          <a:lstStyle/>
          <a:p>
            <a:fld id="{A8408873-C80A-41E8-A05D-4A2119A36504}" type="datetimeFigureOut">
              <a:rPr lang="en-GB" smtClean="0"/>
              <a:t>26/03/2023</a:t>
            </a:fld>
            <a:endParaRPr lang="en-GB"/>
          </a:p>
        </p:txBody>
      </p:sp>
      <p:sp>
        <p:nvSpPr>
          <p:cNvPr id="4" name="Footer Placeholder 3">
            <a:extLst>
              <a:ext uri="{FF2B5EF4-FFF2-40B4-BE49-F238E27FC236}">
                <a16:creationId xmlns:a16="http://schemas.microsoft.com/office/drawing/2014/main" id="{C46B45AE-CFF4-4BC5-B56F-372BEF0CFEE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996D808-602F-4999-A971-683A8EEC95E7}"/>
              </a:ext>
            </a:extLst>
          </p:cNvPr>
          <p:cNvSpPr>
            <a:spLocks noGrp="1"/>
          </p:cNvSpPr>
          <p:nvPr>
            <p:ph type="sldNum" sz="quarter" idx="12"/>
          </p:nvPr>
        </p:nvSpPr>
        <p:spPr/>
        <p:txBody>
          <a:bodyPr/>
          <a:lstStyle/>
          <a:p>
            <a:fld id="{8C5CC4A8-144F-485E-8A32-1A7DB7F249B3}" type="slidenum">
              <a:rPr lang="en-GB" smtClean="0"/>
              <a:t>‹#›</a:t>
            </a:fld>
            <a:endParaRPr lang="en-GB"/>
          </a:p>
        </p:txBody>
      </p:sp>
    </p:spTree>
    <p:extLst>
      <p:ext uri="{BB962C8B-B14F-4D97-AF65-F5344CB8AC3E}">
        <p14:creationId xmlns:p14="http://schemas.microsoft.com/office/powerpoint/2010/main" val="28044918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BA9CBEA-67A1-4688-980E-96100B4CE83D}"/>
              </a:ext>
            </a:extLst>
          </p:cNvPr>
          <p:cNvSpPr>
            <a:spLocks noGrp="1"/>
          </p:cNvSpPr>
          <p:nvPr>
            <p:ph type="dt" sz="half" idx="10"/>
          </p:nvPr>
        </p:nvSpPr>
        <p:spPr/>
        <p:txBody>
          <a:bodyPr/>
          <a:lstStyle/>
          <a:p>
            <a:fld id="{A8408873-C80A-41E8-A05D-4A2119A36504}" type="datetimeFigureOut">
              <a:rPr lang="en-GB" smtClean="0"/>
              <a:t>26/03/2023</a:t>
            </a:fld>
            <a:endParaRPr lang="en-GB"/>
          </a:p>
        </p:txBody>
      </p:sp>
      <p:sp>
        <p:nvSpPr>
          <p:cNvPr id="3" name="Footer Placeholder 2">
            <a:extLst>
              <a:ext uri="{FF2B5EF4-FFF2-40B4-BE49-F238E27FC236}">
                <a16:creationId xmlns:a16="http://schemas.microsoft.com/office/drawing/2014/main" id="{07AF0C5A-6226-45DC-8363-B6600D5CB7F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CF6E378-7193-4242-BCF1-610B63C23F66}"/>
              </a:ext>
            </a:extLst>
          </p:cNvPr>
          <p:cNvSpPr>
            <a:spLocks noGrp="1"/>
          </p:cNvSpPr>
          <p:nvPr>
            <p:ph type="sldNum" sz="quarter" idx="12"/>
          </p:nvPr>
        </p:nvSpPr>
        <p:spPr/>
        <p:txBody>
          <a:bodyPr/>
          <a:lstStyle/>
          <a:p>
            <a:fld id="{8C5CC4A8-144F-485E-8A32-1A7DB7F249B3}" type="slidenum">
              <a:rPr lang="en-GB" smtClean="0"/>
              <a:t>‹#›</a:t>
            </a:fld>
            <a:endParaRPr lang="en-GB"/>
          </a:p>
        </p:txBody>
      </p:sp>
    </p:spTree>
    <p:extLst>
      <p:ext uri="{BB962C8B-B14F-4D97-AF65-F5344CB8AC3E}">
        <p14:creationId xmlns:p14="http://schemas.microsoft.com/office/powerpoint/2010/main" val="16043132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C71B42-524B-48B8-AAE6-5B3CEADEA2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2D5BEB3-D2F1-4874-8FF5-8CCE2949F63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B63B61D-8B92-4165-A22D-5F7AB71386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C16938-1A3E-4726-8467-BF48868E68D3}"/>
              </a:ext>
            </a:extLst>
          </p:cNvPr>
          <p:cNvSpPr>
            <a:spLocks noGrp="1"/>
          </p:cNvSpPr>
          <p:nvPr>
            <p:ph type="dt" sz="half" idx="10"/>
          </p:nvPr>
        </p:nvSpPr>
        <p:spPr/>
        <p:txBody>
          <a:bodyPr/>
          <a:lstStyle/>
          <a:p>
            <a:fld id="{A8408873-C80A-41E8-A05D-4A2119A36504}" type="datetimeFigureOut">
              <a:rPr lang="en-GB" smtClean="0"/>
              <a:t>26/03/2023</a:t>
            </a:fld>
            <a:endParaRPr lang="en-GB"/>
          </a:p>
        </p:txBody>
      </p:sp>
      <p:sp>
        <p:nvSpPr>
          <p:cNvPr id="6" name="Footer Placeholder 5">
            <a:extLst>
              <a:ext uri="{FF2B5EF4-FFF2-40B4-BE49-F238E27FC236}">
                <a16:creationId xmlns:a16="http://schemas.microsoft.com/office/drawing/2014/main" id="{FA02CD8D-8B33-442A-9DCA-A108A368E16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7F40149-7267-4726-B54E-8D58F71936A9}"/>
              </a:ext>
            </a:extLst>
          </p:cNvPr>
          <p:cNvSpPr>
            <a:spLocks noGrp="1"/>
          </p:cNvSpPr>
          <p:nvPr>
            <p:ph type="sldNum" sz="quarter" idx="12"/>
          </p:nvPr>
        </p:nvSpPr>
        <p:spPr/>
        <p:txBody>
          <a:bodyPr/>
          <a:lstStyle/>
          <a:p>
            <a:fld id="{8C5CC4A8-144F-485E-8A32-1A7DB7F249B3}" type="slidenum">
              <a:rPr lang="en-GB" smtClean="0"/>
              <a:t>‹#›</a:t>
            </a:fld>
            <a:endParaRPr lang="en-GB"/>
          </a:p>
        </p:txBody>
      </p:sp>
    </p:spTree>
    <p:extLst>
      <p:ext uri="{BB962C8B-B14F-4D97-AF65-F5344CB8AC3E}">
        <p14:creationId xmlns:p14="http://schemas.microsoft.com/office/powerpoint/2010/main" val="29587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5CAF94-DB5D-4E34-83E4-870B7549716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A1CCE96-8888-465A-8D23-B9AE304547A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015914B-13B9-412D-84A3-67EC86614AD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F0BF9DF-4396-444E-ABA7-3D448331876A}"/>
              </a:ext>
            </a:extLst>
          </p:cNvPr>
          <p:cNvSpPr>
            <a:spLocks noGrp="1"/>
          </p:cNvSpPr>
          <p:nvPr>
            <p:ph type="dt" sz="half" idx="10"/>
          </p:nvPr>
        </p:nvSpPr>
        <p:spPr/>
        <p:txBody>
          <a:bodyPr/>
          <a:lstStyle/>
          <a:p>
            <a:fld id="{A8408873-C80A-41E8-A05D-4A2119A36504}" type="datetimeFigureOut">
              <a:rPr lang="en-GB" smtClean="0"/>
              <a:t>26/03/2023</a:t>
            </a:fld>
            <a:endParaRPr lang="en-GB"/>
          </a:p>
        </p:txBody>
      </p:sp>
      <p:sp>
        <p:nvSpPr>
          <p:cNvPr id="6" name="Footer Placeholder 5">
            <a:extLst>
              <a:ext uri="{FF2B5EF4-FFF2-40B4-BE49-F238E27FC236}">
                <a16:creationId xmlns:a16="http://schemas.microsoft.com/office/drawing/2014/main" id="{293FD51C-047F-438D-B7A9-6756E09137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81040D2-F168-476F-9C0F-E43169484901}"/>
              </a:ext>
            </a:extLst>
          </p:cNvPr>
          <p:cNvSpPr>
            <a:spLocks noGrp="1"/>
          </p:cNvSpPr>
          <p:nvPr>
            <p:ph type="sldNum" sz="quarter" idx="12"/>
          </p:nvPr>
        </p:nvSpPr>
        <p:spPr/>
        <p:txBody>
          <a:bodyPr/>
          <a:lstStyle/>
          <a:p>
            <a:fld id="{8C5CC4A8-144F-485E-8A32-1A7DB7F249B3}" type="slidenum">
              <a:rPr lang="en-GB" smtClean="0"/>
              <a:t>‹#›</a:t>
            </a:fld>
            <a:endParaRPr lang="en-GB"/>
          </a:p>
        </p:txBody>
      </p:sp>
    </p:spTree>
    <p:extLst>
      <p:ext uri="{BB962C8B-B14F-4D97-AF65-F5344CB8AC3E}">
        <p14:creationId xmlns:p14="http://schemas.microsoft.com/office/powerpoint/2010/main" val="31066439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95FD6-888D-4793-9A4F-637B81BF28F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7DEB8B1-7E81-4042-8B84-26545E5F25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45AAFDA-6D45-4AC8-83A9-15B0A4FD739B}"/>
              </a:ext>
            </a:extLst>
          </p:cNvPr>
          <p:cNvSpPr>
            <a:spLocks noGrp="1"/>
          </p:cNvSpPr>
          <p:nvPr>
            <p:ph type="dt" sz="half" idx="10"/>
          </p:nvPr>
        </p:nvSpPr>
        <p:spPr/>
        <p:txBody>
          <a:bodyPr/>
          <a:lstStyle/>
          <a:p>
            <a:fld id="{A8408873-C80A-41E8-A05D-4A2119A36504}" type="datetimeFigureOut">
              <a:rPr lang="en-GB" smtClean="0"/>
              <a:t>26/03/2023</a:t>
            </a:fld>
            <a:endParaRPr lang="en-GB"/>
          </a:p>
        </p:txBody>
      </p:sp>
      <p:sp>
        <p:nvSpPr>
          <p:cNvPr id="5" name="Footer Placeholder 4">
            <a:extLst>
              <a:ext uri="{FF2B5EF4-FFF2-40B4-BE49-F238E27FC236}">
                <a16:creationId xmlns:a16="http://schemas.microsoft.com/office/drawing/2014/main" id="{E3D5C773-1255-46F8-8EE5-72CF3A6B0F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2CF125-0193-46FE-9F61-C90256E2BDB6}"/>
              </a:ext>
            </a:extLst>
          </p:cNvPr>
          <p:cNvSpPr>
            <a:spLocks noGrp="1"/>
          </p:cNvSpPr>
          <p:nvPr>
            <p:ph type="sldNum" sz="quarter" idx="12"/>
          </p:nvPr>
        </p:nvSpPr>
        <p:spPr/>
        <p:txBody>
          <a:bodyPr/>
          <a:lstStyle/>
          <a:p>
            <a:fld id="{8C5CC4A8-144F-485E-8A32-1A7DB7F249B3}" type="slidenum">
              <a:rPr lang="en-GB" smtClean="0"/>
              <a:t>‹#›</a:t>
            </a:fld>
            <a:endParaRPr lang="en-GB"/>
          </a:p>
        </p:txBody>
      </p:sp>
    </p:spTree>
    <p:extLst>
      <p:ext uri="{BB962C8B-B14F-4D97-AF65-F5344CB8AC3E}">
        <p14:creationId xmlns:p14="http://schemas.microsoft.com/office/powerpoint/2010/main" val="32109396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CA098D7-A7BC-47C0-8E70-BD970E50E45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057C38F-9809-4E94-A738-549B2E7BF2E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D66D283-A8AD-4246-8A25-1AF7F1B19470}"/>
              </a:ext>
            </a:extLst>
          </p:cNvPr>
          <p:cNvSpPr>
            <a:spLocks noGrp="1"/>
          </p:cNvSpPr>
          <p:nvPr>
            <p:ph type="dt" sz="half" idx="10"/>
          </p:nvPr>
        </p:nvSpPr>
        <p:spPr/>
        <p:txBody>
          <a:bodyPr/>
          <a:lstStyle/>
          <a:p>
            <a:fld id="{A8408873-C80A-41E8-A05D-4A2119A36504}" type="datetimeFigureOut">
              <a:rPr lang="en-GB" smtClean="0"/>
              <a:t>26/03/2023</a:t>
            </a:fld>
            <a:endParaRPr lang="en-GB"/>
          </a:p>
        </p:txBody>
      </p:sp>
      <p:sp>
        <p:nvSpPr>
          <p:cNvPr id="5" name="Footer Placeholder 4">
            <a:extLst>
              <a:ext uri="{FF2B5EF4-FFF2-40B4-BE49-F238E27FC236}">
                <a16:creationId xmlns:a16="http://schemas.microsoft.com/office/drawing/2014/main" id="{D6528461-9D83-4E24-BDDD-1CB5510F2C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819D4A-695B-4DC5-BCE3-BCA75BF6E2AA}"/>
              </a:ext>
            </a:extLst>
          </p:cNvPr>
          <p:cNvSpPr>
            <a:spLocks noGrp="1"/>
          </p:cNvSpPr>
          <p:nvPr>
            <p:ph type="sldNum" sz="quarter" idx="12"/>
          </p:nvPr>
        </p:nvSpPr>
        <p:spPr/>
        <p:txBody>
          <a:bodyPr/>
          <a:lstStyle/>
          <a:p>
            <a:fld id="{8C5CC4A8-144F-485E-8A32-1A7DB7F249B3}" type="slidenum">
              <a:rPr lang="en-GB" smtClean="0"/>
              <a:t>‹#›</a:t>
            </a:fld>
            <a:endParaRPr lang="en-GB"/>
          </a:p>
        </p:txBody>
      </p:sp>
    </p:spTree>
    <p:extLst>
      <p:ext uri="{BB962C8B-B14F-4D97-AF65-F5344CB8AC3E}">
        <p14:creationId xmlns:p14="http://schemas.microsoft.com/office/powerpoint/2010/main" val="23633899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E0CA55D-1C53-4D85-B216-402E3FE6DF6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17A40FB-577E-4C57-8010-CB31A47F798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C5DF105-5B8F-4E26-8E5E-302FDE097B4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408873-C80A-41E8-A05D-4A2119A36504}" type="datetimeFigureOut">
              <a:rPr lang="en-GB" smtClean="0"/>
              <a:t>26/03/2023</a:t>
            </a:fld>
            <a:endParaRPr lang="en-GB"/>
          </a:p>
        </p:txBody>
      </p:sp>
      <p:sp>
        <p:nvSpPr>
          <p:cNvPr id="5" name="Footer Placeholder 4">
            <a:extLst>
              <a:ext uri="{FF2B5EF4-FFF2-40B4-BE49-F238E27FC236}">
                <a16:creationId xmlns:a16="http://schemas.microsoft.com/office/drawing/2014/main" id="{16A3901E-3872-4A3F-8FDB-3F4DB4A52B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351DB68-4187-4135-94DC-754937440AF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5CC4A8-144F-485E-8A32-1A7DB7F249B3}" type="slidenum">
              <a:rPr lang="en-GB" smtClean="0"/>
              <a:t>‹#›</a:t>
            </a:fld>
            <a:endParaRPr lang="en-GB"/>
          </a:p>
        </p:txBody>
      </p:sp>
    </p:spTree>
    <p:extLst>
      <p:ext uri="{BB962C8B-B14F-4D97-AF65-F5344CB8AC3E}">
        <p14:creationId xmlns:p14="http://schemas.microsoft.com/office/powerpoint/2010/main" val="34119006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timestables.co.uk/multiplication-tables-check"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mulitplication.com/" TargetMode="Externa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hyperlink" Target="https://www.timestables.co.uk/multiplication-tables-check/" TargetMode="External"/><Relationship Id="rId5" Type="http://schemas.openxmlformats.org/officeDocument/2006/relationships/image" Target="../media/image2.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9FA3E9A-07C8-4167-8D39-A6CD26C3FAA6}"/>
              </a:ext>
            </a:extLst>
          </p:cNvPr>
          <p:cNvPicPr>
            <a:picLocks noChangeAspect="1"/>
          </p:cNvPicPr>
          <p:nvPr/>
        </p:nvPicPr>
        <p:blipFill>
          <a:blip r:embed="rId2"/>
          <a:stretch>
            <a:fillRect/>
          </a:stretch>
        </p:blipFill>
        <p:spPr>
          <a:xfrm>
            <a:off x="0" y="4785756"/>
            <a:ext cx="12192000" cy="2072244"/>
          </a:xfrm>
          <a:prstGeom prst="rect">
            <a:avLst/>
          </a:prstGeom>
        </p:spPr>
      </p:pic>
      <p:sp>
        <p:nvSpPr>
          <p:cNvPr id="6" name="Rectangle 5">
            <a:extLst>
              <a:ext uri="{FF2B5EF4-FFF2-40B4-BE49-F238E27FC236}">
                <a16:creationId xmlns:a16="http://schemas.microsoft.com/office/drawing/2014/main" id="{38C07145-CFC3-4148-9F96-72F15BCC8357}"/>
              </a:ext>
            </a:extLst>
          </p:cNvPr>
          <p:cNvSpPr/>
          <p:nvPr/>
        </p:nvSpPr>
        <p:spPr>
          <a:xfrm>
            <a:off x="1592019" y="966342"/>
            <a:ext cx="9634176" cy="2123658"/>
          </a:xfrm>
          <a:prstGeom prst="rect">
            <a:avLst/>
          </a:prstGeom>
          <a:noFill/>
        </p:spPr>
        <p:txBody>
          <a:bodyPr wrap="none" lIns="91440" tIns="45720" rIns="91440" bIns="45720">
            <a:spAutoFit/>
          </a:bodyPr>
          <a:lstStyle/>
          <a:p>
            <a:pPr algn="ctr"/>
            <a:r>
              <a:rPr lang="en-GB" sz="6600" b="1" i="0" u="sng" dirty="0">
                <a:solidFill>
                  <a:srgbClr val="0B0C0C"/>
                </a:solidFill>
                <a:effectLst/>
                <a:latin typeface="GDS Transport"/>
              </a:rPr>
              <a:t>Year 4</a:t>
            </a:r>
          </a:p>
          <a:p>
            <a:pPr algn="ctr"/>
            <a:r>
              <a:rPr lang="en-GB" sz="6600" b="1" i="0" u="sng" dirty="0">
                <a:solidFill>
                  <a:srgbClr val="0B0C0C"/>
                </a:solidFill>
                <a:effectLst/>
                <a:latin typeface="GDS Transport"/>
              </a:rPr>
              <a:t>Multiplication </a:t>
            </a:r>
            <a:r>
              <a:rPr lang="en-GB" sz="6600" b="1" i="0" u="sng">
                <a:solidFill>
                  <a:srgbClr val="0B0C0C"/>
                </a:solidFill>
                <a:effectLst/>
                <a:latin typeface="GDS Transport"/>
              </a:rPr>
              <a:t>tables check</a:t>
            </a:r>
            <a:endParaRPr lang="en-GB" sz="6600" b="1" i="0" u="sng" dirty="0">
              <a:solidFill>
                <a:srgbClr val="0B0C0C"/>
              </a:solidFill>
              <a:effectLst/>
              <a:latin typeface="GDS Transport"/>
            </a:endParaRPr>
          </a:p>
        </p:txBody>
      </p:sp>
      <p:pic>
        <p:nvPicPr>
          <p:cNvPr id="7" name="Picture 6">
            <a:extLst>
              <a:ext uri="{FF2B5EF4-FFF2-40B4-BE49-F238E27FC236}">
                <a16:creationId xmlns:a16="http://schemas.microsoft.com/office/drawing/2014/main" id="{998A1B3C-8BF1-426A-8E13-EC4A991F7232}"/>
              </a:ext>
            </a:extLst>
          </p:cNvPr>
          <p:cNvPicPr>
            <a:picLocks noChangeAspect="1"/>
          </p:cNvPicPr>
          <p:nvPr/>
        </p:nvPicPr>
        <p:blipFill>
          <a:blip r:embed="rId3"/>
          <a:stretch>
            <a:fillRect/>
          </a:stretch>
        </p:blipFill>
        <p:spPr>
          <a:xfrm>
            <a:off x="0" y="0"/>
            <a:ext cx="787905" cy="593210"/>
          </a:xfrm>
          <a:prstGeom prst="rect">
            <a:avLst/>
          </a:prstGeom>
        </p:spPr>
      </p:pic>
      <p:pic>
        <p:nvPicPr>
          <p:cNvPr id="8" name="Picture 7">
            <a:extLst>
              <a:ext uri="{FF2B5EF4-FFF2-40B4-BE49-F238E27FC236}">
                <a16:creationId xmlns:a16="http://schemas.microsoft.com/office/drawing/2014/main" id="{6CCD3298-CCCE-4B68-B03F-0E1313D8A76A}"/>
              </a:ext>
            </a:extLst>
          </p:cNvPr>
          <p:cNvPicPr>
            <a:picLocks noChangeAspect="1"/>
          </p:cNvPicPr>
          <p:nvPr/>
        </p:nvPicPr>
        <p:blipFill>
          <a:blip r:embed="rId3"/>
          <a:stretch>
            <a:fillRect/>
          </a:stretch>
        </p:blipFill>
        <p:spPr>
          <a:xfrm>
            <a:off x="11333019" y="63335"/>
            <a:ext cx="787905" cy="593210"/>
          </a:xfrm>
          <a:prstGeom prst="rect">
            <a:avLst/>
          </a:prstGeom>
        </p:spPr>
      </p:pic>
    </p:spTree>
    <p:extLst>
      <p:ext uri="{BB962C8B-B14F-4D97-AF65-F5344CB8AC3E}">
        <p14:creationId xmlns:p14="http://schemas.microsoft.com/office/powerpoint/2010/main" val="38029247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9FA3E9A-07C8-4167-8D39-A6CD26C3FAA6}"/>
              </a:ext>
            </a:extLst>
          </p:cNvPr>
          <p:cNvPicPr>
            <a:picLocks noChangeAspect="1"/>
          </p:cNvPicPr>
          <p:nvPr/>
        </p:nvPicPr>
        <p:blipFill>
          <a:blip r:embed="rId2"/>
          <a:stretch>
            <a:fillRect/>
          </a:stretch>
        </p:blipFill>
        <p:spPr>
          <a:xfrm>
            <a:off x="0" y="4785756"/>
            <a:ext cx="12192000" cy="2072244"/>
          </a:xfrm>
          <a:prstGeom prst="rect">
            <a:avLst/>
          </a:prstGeom>
        </p:spPr>
      </p:pic>
      <p:sp>
        <p:nvSpPr>
          <p:cNvPr id="2" name="Rectangle 1">
            <a:extLst>
              <a:ext uri="{FF2B5EF4-FFF2-40B4-BE49-F238E27FC236}">
                <a16:creationId xmlns:a16="http://schemas.microsoft.com/office/drawing/2014/main" id="{A297E6EA-3082-43EE-B74F-156839F94B2B}"/>
              </a:ext>
            </a:extLst>
          </p:cNvPr>
          <p:cNvSpPr/>
          <p:nvPr/>
        </p:nvSpPr>
        <p:spPr>
          <a:xfrm>
            <a:off x="1612521" y="0"/>
            <a:ext cx="9406358" cy="923330"/>
          </a:xfrm>
          <a:prstGeom prst="rect">
            <a:avLst/>
          </a:prstGeom>
          <a:noFill/>
        </p:spPr>
        <p:txBody>
          <a:bodyPr wrap="none" lIns="91440" tIns="45720" rIns="91440" bIns="45720">
            <a:spAutoFit/>
          </a:bodyPr>
          <a:lstStyle/>
          <a:p>
            <a:pPr algn="ctr"/>
            <a:r>
              <a:rPr lang="en-US" sz="5400" b="0" u="sng" cap="none" spc="0" dirty="0">
                <a:ln w="0"/>
                <a:solidFill>
                  <a:schemeClr val="tx1"/>
                </a:solidFill>
                <a:effectLst>
                  <a:outerShdw blurRad="38100" dist="19050" dir="2700000" algn="tl" rotWithShape="0">
                    <a:schemeClr val="dk1">
                      <a:alpha val="40000"/>
                    </a:schemeClr>
                  </a:outerShdw>
                </a:effectLst>
              </a:rPr>
              <a:t>Why are times tables important?</a:t>
            </a:r>
          </a:p>
        </p:txBody>
      </p:sp>
      <p:sp>
        <p:nvSpPr>
          <p:cNvPr id="3" name="TextBox 2">
            <a:extLst>
              <a:ext uri="{FF2B5EF4-FFF2-40B4-BE49-F238E27FC236}">
                <a16:creationId xmlns:a16="http://schemas.microsoft.com/office/drawing/2014/main" id="{FB4055C4-1326-42AA-ABCC-63E0383FFA07}"/>
              </a:ext>
            </a:extLst>
          </p:cNvPr>
          <p:cNvSpPr txBox="1"/>
          <p:nvPr/>
        </p:nvSpPr>
        <p:spPr>
          <a:xfrm>
            <a:off x="807096" y="1518246"/>
            <a:ext cx="10450712" cy="2246769"/>
          </a:xfrm>
          <a:prstGeom prst="rect">
            <a:avLst/>
          </a:prstGeom>
          <a:noFill/>
        </p:spPr>
        <p:txBody>
          <a:bodyPr wrap="square" rtlCol="0">
            <a:spAutoFit/>
          </a:bodyPr>
          <a:lstStyle/>
          <a:p>
            <a:r>
              <a:rPr lang="en-GB" sz="2800" dirty="0">
                <a:latin typeface="+mj-lt"/>
              </a:rPr>
              <a:t>Times tables are the essential foundation of understanding for many different areas of maths, including division,  fractions, area and algebra.</a:t>
            </a:r>
          </a:p>
          <a:p>
            <a:endParaRPr lang="en-GB" sz="2800" dirty="0">
              <a:latin typeface="+mj-lt"/>
            </a:endParaRPr>
          </a:p>
          <a:p>
            <a:r>
              <a:rPr lang="en-GB" sz="2800" dirty="0">
                <a:latin typeface="+mj-lt"/>
              </a:rPr>
              <a:t>Children who do not have a secure understanding of times tables find it extremely difficult to access more complex areas of maths.</a:t>
            </a:r>
          </a:p>
        </p:txBody>
      </p:sp>
      <p:pic>
        <p:nvPicPr>
          <p:cNvPr id="7" name="Picture 6">
            <a:extLst>
              <a:ext uri="{FF2B5EF4-FFF2-40B4-BE49-F238E27FC236}">
                <a16:creationId xmlns:a16="http://schemas.microsoft.com/office/drawing/2014/main" id="{E9677233-C4A1-459E-8EE7-1EF53B1A250C}"/>
              </a:ext>
            </a:extLst>
          </p:cNvPr>
          <p:cNvPicPr>
            <a:picLocks noChangeAspect="1"/>
          </p:cNvPicPr>
          <p:nvPr/>
        </p:nvPicPr>
        <p:blipFill>
          <a:blip r:embed="rId3"/>
          <a:stretch>
            <a:fillRect/>
          </a:stretch>
        </p:blipFill>
        <p:spPr>
          <a:xfrm>
            <a:off x="0" y="0"/>
            <a:ext cx="787905" cy="593210"/>
          </a:xfrm>
          <a:prstGeom prst="rect">
            <a:avLst/>
          </a:prstGeom>
        </p:spPr>
      </p:pic>
    </p:spTree>
    <p:extLst>
      <p:ext uri="{BB962C8B-B14F-4D97-AF65-F5344CB8AC3E}">
        <p14:creationId xmlns:p14="http://schemas.microsoft.com/office/powerpoint/2010/main" val="16697328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9FA3E9A-07C8-4167-8D39-A6CD26C3FAA6}"/>
              </a:ext>
            </a:extLst>
          </p:cNvPr>
          <p:cNvPicPr>
            <a:picLocks noChangeAspect="1"/>
          </p:cNvPicPr>
          <p:nvPr/>
        </p:nvPicPr>
        <p:blipFill>
          <a:blip r:embed="rId2"/>
          <a:stretch>
            <a:fillRect/>
          </a:stretch>
        </p:blipFill>
        <p:spPr>
          <a:xfrm>
            <a:off x="0" y="4785756"/>
            <a:ext cx="12192000" cy="2072244"/>
          </a:xfrm>
          <a:prstGeom prst="rect">
            <a:avLst/>
          </a:prstGeom>
        </p:spPr>
      </p:pic>
      <p:sp>
        <p:nvSpPr>
          <p:cNvPr id="3" name="Rectangle 2">
            <a:extLst>
              <a:ext uri="{FF2B5EF4-FFF2-40B4-BE49-F238E27FC236}">
                <a16:creationId xmlns:a16="http://schemas.microsoft.com/office/drawing/2014/main" id="{AA2F8AD1-D7F9-4F98-8B03-EA6C201A1582}"/>
              </a:ext>
            </a:extLst>
          </p:cNvPr>
          <p:cNvSpPr/>
          <p:nvPr/>
        </p:nvSpPr>
        <p:spPr>
          <a:xfrm>
            <a:off x="646904" y="213756"/>
            <a:ext cx="11313867" cy="769441"/>
          </a:xfrm>
          <a:prstGeom prst="rect">
            <a:avLst/>
          </a:prstGeom>
          <a:noFill/>
        </p:spPr>
        <p:txBody>
          <a:bodyPr wrap="none" lIns="91440" tIns="45720" rIns="91440" bIns="45720">
            <a:spAutoFit/>
          </a:bodyPr>
          <a:lstStyle/>
          <a:p>
            <a:pPr algn="ctr"/>
            <a:r>
              <a:rPr lang="en-US" sz="4400" b="0" u="sng" cap="none" spc="0" dirty="0">
                <a:ln w="0"/>
                <a:solidFill>
                  <a:schemeClr val="tx1"/>
                </a:solidFill>
                <a:effectLst>
                  <a:outerShdw blurRad="38100" dist="19050" dir="2700000" algn="tl" rotWithShape="0">
                    <a:schemeClr val="dk1">
                      <a:alpha val="40000"/>
                    </a:schemeClr>
                  </a:outerShdw>
                </a:effectLst>
              </a:rPr>
              <a:t>It is important to build fluency with times tables</a:t>
            </a:r>
          </a:p>
        </p:txBody>
      </p:sp>
      <p:sp>
        <p:nvSpPr>
          <p:cNvPr id="2" name="TextBox 1">
            <a:extLst>
              <a:ext uri="{FF2B5EF4-FFF2-40B4-BE49-F238E27FC236}">
                <a16:creationId xmlns:a16="http://schemas.microsoft.com/office/drawing/2014/main" id="{AE443CA1-DC67-4F50-A419-D778CC7F0F46}"/>
              </a:ext>
            </a:extLst>
          </p:cNvPr>
          <p:cNvSpPr txBox="1"/>
          <p:nvPr/>
        </p:nvSpPr>
        <p:spPr>
          <a:xfrm>
            <a:off x="391886" y="1272241"/>
            <a:ext cx="10984675" cy="2800767"/>
          </a:xfrm>
          <a:prstGeom prst="rect">
            <a:avLst/>
          </a:prstGeom>
          <a:noFill/>
        </p:spPr>
        <p:txBody>
          <a:bodyPr wrap="square" rtlCol="0">
            <a:spAutoFit/>
          </a:bodyPr>
          <a:lstStyle/>
          <a:p>
            <a:r>
              <a:rPr lang="en-GB" sz="2400" dirty="0"/>
              <a:t>If children have not committed their times tables to their long-term memory, they will be unable to apply these skills to other areas of maths. </a:t>
            </a:r>
          </a:p>
          <a:p>
            <a:endParaRPr lang="en-GB" sz="2400" dirty="0"/>
          </a:p>
          <a:p>
            <a:r>
              <a:rPr lang="en-GB" sz="2400" dirty="0"/>
              <a:t>To successfully apply these skills, times tables need to be automatic, freeing up working memory to process and solve more complex problems. </a:t>
            </a:r>
          </a:p>
          <a:p>
            <a:endParaRPr lang="en-GB" sz="2800" dirty="0"/>
          </a:p>
          <a:p>
            <a:r>
              <a:rPr lang="en-GB" sz="2800" i="1" dirty="0"/>
              <a:t>Don’t practise until they get it right  - practise until they can’t get it wrong!</a:t>
            </a:r>
          </a:p>
        </p:txBody>
      </p:sp>
      <p:pic>
        <p:nvPicPr>
          <p:cNvPr id="4" name="Picture 3">
            <a:extLst>
              <a:ext uri="{FF2B5EF4-FFF2-40B4-BE49-F238E27FC236}">
                <a16:creationId xmlns:a16="http://schemas.microsoft.com/office/drawing/2014/main" id="{5AE10251-112E-4009-8FE9-97776FE28475}"/>
              </a:ext>
            </a:extLst>
          </p:cNvPr>
          <p:cNvPicPr>
            <a:picLocks noChangeAspect="1"/>
          </p:cNvPicPr>
          <p:nvPr/>
        </p:nvPicPr>
        <p:blipFill>
          <a:blip r:embed="rId3"/>
          <a:stretch>
            <a:fillRect/>
          </a:stretch>
        </p:blipFill>
        <p:spPr>
          <a:xfrm>
            <a:off x="10821575" y="4073008"/>
            <a:ext cx="978539" cy="978539"/>
          </a:xfrm>
          <a:prstGeom prst="rect">
            <a:avLst/>
          </a:prstGeom>
        </p:spPr>
      </p:pic>
      <p:pic>
        <p:nvPicPr>
          <p:cNvPr id="6" name="Picture 5">
            <a:extLst>
              <a:ext uri="{FF2B5EF4-FFF2-40B4-BE49-F238E27FC236}">
                <a16:creationId xmlns:a16="http://schemas.microsoft.com/office/drawing/2014/main" id="{06174213-6C09-45B8-B231-0392332C9F7D}"/>
              </a:ext>
            </a:extLst>
          </p:cNvPr>
          <p:cNvPicPr>
            <a:picLocks noChangeAspect="1"/>
          </p:cNvPicPr>
          <p:nvPr/>
        </p:nvPicPr>
        <p:blipFill>
          <a:blip r:embed="rId4"/>
          <a:stretch>
            <a:fillRect/>
          </a:stretch>
        </p:blipFill>
        <p:spPr>
          <a:xfrm>
            <a:off x="0" y="0"/>
            <a:ext cx="787905" cy="593210"/>
          </a:xfrm>
          <a:prstGeom prst="rect">
            <a:avLst/>
          </a:prstGeom>
        </p:spPr>
      </p:pic>
    </p:spTree>
    <p:extLst>
      <p:ext uri="{BB962C8B-B14F-4D97-AF65-F5344CB8AC3E}">
        <p14:creationId xmlns:p14="http://schemas.microsoft.com/office/powerpoint/2010/main" val="17074440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9FA3E9A-07C8-4167-8D39-A6CD26C3FAA6}"/>
              </a:ext>
            </a:extLst>
          </p:cNvPr>
          <p:cNvPicPr>
            <a:picLocks noChangeAspect="1"/>
          </p:cNvPicPr>
          <p:nvPr/>
        </p:nvPicPr>
        <p:blipFill>
          <a:blip r:embed="rId2"/>
          <a:stretch>
            <a:fillRect/>
          </a:stretch>
        </p:blipFill>
        <p:spPr>
          <a:xfrm>
            <a:off x="0" y="4785756"/>
            <a:ext cx="12192000" cy="2072244"/>
          </a:xfrm>
          <a:prstGeom prst="rect">
            <a:avLst/>
          </a:prstGeom>
        </p:spPr>
      </p:pic>
      <p:sp>
        <p:nvSpPr>
          <p:cNvPr id="3" name="Rectangle 2">
            <a:extLst>
              <a:ext uri="{FF2B5EF4-FFF2-40B4-BE49-F238E27FC236}">
                <a16:creationId xmlns:a16="http://schemas.microsoft.com/office/drawing/2014/main" id="{48A605B0-32CF-46FF-937E-C624ED5AC1D8}"/>
              </a:ext>
            </a:extLst>
          </p:cNvPr>
          <p:cNvSpPr/>
          <p:nvPr/>
        </p:nvSpPr>
        <p:spPr>
          <a:xfrm>
            <a:off x="2060375" y="213756"/>
            <a:ext cx="8486940" cy="769441"/>
          </a:xfrm>
          <a:prstGeom prst="rect">
            <a:avLst/>
          </a:prstGeom>
          <a:noFill/>
        </p:spPr>
        <p:txBody>
          <a:bodyPr wrap="none" lIns="91440" tIns="45720" rIns="91440" bIns="45720">
            <a:spAutoFit/>
          </a:bodyPr>
          <a:lstStyle/>
          <a:p>
            <a:pPr algn="ctr"/>
            <a:r>
              <a:rPr lang="en-US" sz="4400" b="0" u="sng" cap="none" spc="0" dirty="0">
                <a:ln w="0"/>
                <a:solidFill>
                  <a:schemeClr val="tx1"/>
                </a:solidFill>
                <a:effectLst>
                  <a:outerShdw blurRad="38100" dist="19050" dir="2700000" algn="tl" rotWithShape="0">
                    <a:schemeClr val="dk1">
                      <a:alpha val="40000"/>
                    </a:schemeClr>
                  </a:outerShdw>
                </a:effectLst>
              </a:rPr>
              <a:t>The 2023 MTC – why do we need it?</a:t>
            </a:r>
          </a:p>
        </p:txBody>
      </p:sp>
      <p:sp>
        <p:nvSpPr>
          <p:cNvPr id="4" name="TextBox 3">
            <a:extLst>
              <a:ext uri="{FF2B5EF4-FFF2-40B4-BE49-F238E27FC236}">
                <a16:creationId xmlns:a16="http://schemas.microsoft.com/office/drawing/2014/main" id="{A93279C8-04C3-41DD-BA03-29E83CFE65AE}"/>
              </a:ext>
            </a:extLst>
          </p:cNvPr>
          <p:cNvSpPr txBox="1"/>
          <p:nvPr/>
        </p:nvSpPr>
        <p:spPr>
          <a:xfrm>
            <a:off x="1000900" y="1563948"/>
            <a:ext cx="10373095" cy="3170099"/>
          </a:xfrm>
          <a:prstGeom prst="rect">
            <a:avLst/>
          </a:prstGeom>
          <a:noFill/>
        </p:spPr>
        <p:txBody>
          <a:bodyPr wrap="square" rtlCol="0">
            <a:spAutoFit/>
          </a:bodyPr>
          <a:lstStyle/>
          <a:p>
            <a:r>
              <a:rPr lang="en-GB" sz="2000" b="0" i="0" dirty="0">
                <a:solidFill>
                  <a:srgbClr val="0B0C0C"/>
                </a:solidFill>
                <a:effectLst/>
                <a:latin typeface="GDS Transport"/>
              </a:rPr>
              <a:t>The purpose of the MTC is to determine whether pupils can recall their times tables fluently, which is essential for future success in mathematics. It will help schools to identify pupils who have not yet mastered their times tables, so that additional support can be provided.</a:t>
            </a:r>
          </a:p>
          <a:p>
            <a:endParaRPr lang="en-GB" sz="2000" dirty="0">
              <a:solidFill>
                <a:srgbClr val="0B0C0C"/>
              </a:solidFill>
              <a:latin typeface="GDS Transport"/>
            </a:endParaRPr>
          </a:p>
          <a:p>
            <a:r>
              <a:rPr lang="en-GB" sz="2000" dirty="0">
                <a:solidFill>
                  <a:srgbClr val="0B0C0C"/>
                </a:solidFill>
                <a:latin typeface="GDS Transport"/>
              </a:rPr>
              <a:t>Just as phonics screening checks helps children who are learning to read, the multiplication tables check will help teachers identify those pupils who require extra support. This will ensure that all pupils leave primary school knowing their times tables by heart and able to then start secondary school with a secure grasp of fundamental arithmetic as a foundation for mathematics. </a:t>
            </a:r>
            <a:endParaRPr lang="en-GB" sz="2000" dirty="0"/>
          </a:p>
        </p:txBody>
      </p:sp>
      <p:pic>
        <p:nvPicPr>
          <p:cNvPr id="6" name="Picture 5">
            <a:extLst>
              <a:ext uri="{FF2B5EF4-FFF2-40B4-BE49-F238E27FC236}">
                <a16:creationId xmlns:a16="http://schemas.microsoft.com/office/drawing/2014/main" id="{82E81F4B-53B8-4546-AEBE-24F1D39C6EF2}"/>
              </a:ext>
            </a:extLst>
          </p:cNvPr>
          <p:cNvPicPr>
            <a:picLocks noChangeAspect="1"/>
          </p:cNvPicPr>
          <p:nvPr/>
        </p:nvPicPr>
        <p:blipFill>
          <a:blip r:embed="rId3"/>
          <a:stretch>
            <a:fillRect/>
          </a:stretch>
        </p:blipFill>
        <p:spPr>
          <a:xfrm>
            <a:off x="6004552" y="3246104"/>
            <a:ext cx="182896" cy="365792"/>
          </a:xfrm>
          <a:prstGeom prst="rect">
            <a:avLst/>
          </a:prstGeom>
        </p:spPr>
      </p:pic>
      <p:pic>
        <p:nvPicPr>
          <p:cNvPr id="8" name="Picture 7">
            <a:extLst>
              <a:ext uri="{FF2B5EF4-FFF2-40B4-BE49-F238E27FC236}">
                <a16:creationId xmlns:a16="http://schemas.microsoft.com/office/drawing/2014/main" id="{BFEEBE47-A9CF-4C79-8CE8-7A96F38166A3}"/>
              </a:ext>
            </a:extLst>
          </p:cNvPr>
          <p:cNvPicPr>
            <a:picLocks noChangeAspect="1"/>
          </p:cNvPicPr>
          <p:nvPr/>
        </p:nvPicPr>
        <p:blipFill>
          <a:blip r:embed="rId4"/>
          <a:stretch>
            <a:fillRect/>
          </a:stretch>
        </p:blipFill>
        <p:spPr>
          <a:xfrm>
            <a:off x="0" y="0"/>
            <a:ext cx="787905" cy="593210"/>
          </a:xfrm>
          <a:prstGeom prst="rect">
            <a:avLst/>
          </a:prstGeom>
        </p:spPr>
      </p:pic>
    </p:spTree>
    <p:extLst>
      <p:ext uri="{BB962C8B-B14F-4D97-AF65-F5344CB8AC3E}">
        <p14:creationId xmlns:p14="http://schemas.microsoft.com/office/powerpoint/2010/main" val="9354162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9FA3E9A-07C8-4167-8D39-A6CD26C3FAA6}"/>
              </a:ext>
            </a:extLst>
          </p:cNvPr>
          <p:cNvPicPr>
            <a:picLocks noChangeAspect="1"/>
          </p:cNvPicPr>
          <p:nvPr/>
        </p:nvPicPr>
        <p:blipFill>
          <a:blip r:embed="rId2"/>
          <a:stretch>
            <a:fillRect/>
          </a:stretch>
        </p:blipFill>
        <p:spPr>
          <a:xfrm>
            <a:off x="0" y="4785756"/>
            <a:ext cx="12192000" cy="2072244"/>
          </a:xfrm>
          <a:prstGeom prst="rect">
            <a:avLst/>
          </a:prstGeom>
        </p:spPr>
      </p:pic>
      <p:sp>
        <p:nvSpPr>
          <p:cNvPr id="3" name="Rectangle 2">
            <a:extLst>
              <a:ext uri="{FF2B5EF4-FFF2-40B4-BE49-F238E27FC236}">
                <a16:creationId xmlns:a16="http://schemas.microsoft.com/office/drawing/2014/main" id="{B026F52B-E0D4-4F5E-A32A-33246478D256}"/>
              </a:ext>
            </a:extLst>
          </p:cNvPr>
          <p:cNvSpPr/>
          <p:nvPr/>
        </p:nvSpPr>
        <p:spPr>
          <a:xfrm>
            <a:off x="1718308" y="89065"/>
            <a:ext cx="8660449" cy="769441"/>
          </a:xfrm>
          <a:prstGeom prst="rect">
            <a:avLst/>
          </a:prstGeom>
          <a:noFill/>
        </p:spPr>
        <p:txBody>
          <a:bodyPr wrap="none" lIns="91440" tIns="45720" rIns="91440" bIns="45720">
            <a:spAutoFit/>
          </a:bodyPr>
          <a:lstStyle/>
          <a:p>
            <a:pPr algn="ctr"/>
            <a:r>
              <a:rPr lang="en-US" sz="4400" b="0" u="sng" cap="none" spc="0" dirty="0">
                <a:ln w="0"/>
                <a:solidFill>
                  <a:schemeClr val="tx1"/>
                </a:solidFill>
                <a:effectLst>
                  <a:outerShdw blurRad="38100" dist="19050" dir="2700000" algn="tl" rotWithShape="0">
                    <a:schemeClr val="dk1">
                      <a:alpha val="40000"/>
                    </a:schemeClr>
                  </a:outerShdw>
                </a:effectLst>
              </a:rPr>
              <a:t>How can you help </a:t>
            </a:r>
            <a:r>
              <a:rPr lang="en-US" sz="4400" b="0" u="sng" cap="none" spc="0" dirty="0" err="1">
                <a:ln w="0"/>
                <a:solidFill>
                  <a:schemeClr val="tx1"/>
                </a:solidFill>
                <a:effectLst>
                  <a:outerShdw blurRad="38100" dist="19050" dir="2700000" algn="tl" rotWithShape="0">
                    <a:schemeClr val="dk1">
                      <a:alpha val="40000"/>
                    </a:schemeClr>
                  </a:outerShdw>
                </a:effectLst>
              </a:rPr>
              <a:t>minimise</a:t>
            </a:r>
            <a:r>
              <a:rPr lang="en-US" sz="4400" b="0" u="sng" cap="none" spc="0" dirty="0">
                <a:ln w="0"/>
                <a:solidFill>
                  <a:schemeClr val="tx1"/>
                </a:solidFill>
                <a:effectLst>
                  <a:outerShdw blurRad="38100" dist="19050" dir="2700000" algn="tl" rotWithShape="0">
                    <a:schemeClr val="dk1">
                      <a:alpha val="40000"/>
                    </a:schemeClr>
                  </a:outerShdw>
                </a:effectLst>
              </a:rPr>
              <a:t> anxiety? </a:t>
            </a:r>
          </a:p>
        </p:txBody>
      </p:sp>
      <p:sp>
        <p:nvSpPr>
          <p:cNvPr id="2" name="TextBox 1">
            <a:extLst>
              <a:ext uri="{FF2B5EF4-FFF2-40B4-BE49-F238E27FC236}">
                <a16:creationId xmlns:a16="http://schemas.microsoft.com/office/drawing/2014/main" id="{83360527-8B2A-4B74-ADA4-DB7282C62268}"/>
              </a:ext>
            </a:extLst>
          </p:cNvPr>
          <p:cNvSpPr txBox="1"/>
          <p:nvPr/>
        </p:nvSpPr>
        <p:spPr>
          <a:xfrm>
            <a:off x="1027216" y="1490353"/>
            <a:ext cx="10664041" cy="2308324"/>
          </a:xfrm>
          <a:prstGeom prst="rect">
            <a:avLst/>
          </a:prstGeom>
          <a:noFill/>
        </p:spPr>
        <p:txBody>
          <a:bodyPr wrap="square" rtlCol="0">
            <a:spAutoFit/>
          </a:bodyPr>
          <a:lstStyle/>
          <a:p>
            <a:pPr marL="285750" indent="-285750">
              <a:buFont typeface="Arial" panose="020B0604020202020204" pitchFamily="34" charset="0"/>
              <a:buChar char="•"/>
            </a:pPr>
            <a:r>
              <a:rPr lang="en-GB" sz="2400" dirty="0"/>
              <a:t>Tests in themselves don’t cause anxiety – it is the perceived cost of not doing well which causes it.</a:t>
            </a:r>
          </a:p>
          <a:p>
            <a:pPr marL="285750" indent="-285750">
              <a:buFont typeface="Arial" panose="020B0604020202020204" pitchFamily="34" charset="0"/>
              <a:buChar char="•"/>
            </a:pPr>
            <a:r>
              <a:rPr lang="en-GB" sz="2400" dirty="0"/>
              <a:t>The more familiar children are with something the less anxiety there will be. </a:t>
            </a:r>
          </a:p>
          <a:p>
            <a:pPr marL="285750" indent="-285750">
              <a:buFont typeface="Arial" panose="020B0604020202020204" pitchFamily="34" charset="0"/>
              <a:buChar char="•"/>
            </a:pPr>
            <a:r>
              <a:rPr lang="en-GB" sz="2400" dirty="0"/>
              <a:t>Talk about the importance of knowing times table facts and how much easier they will find other areas of maths with this knowledge.</a:t>
            </a:r>
          </a:p>
          <a:p>
            <a:pPr marL="285750" indent="-285750">
              <a:buFont typeface="Arial" panose="020B0604020202020204" pitchFamily="34" charset="0"/>
              <a:buChar char="•"/>
            </a:pPr>
            <a:r>
              <a:rPr lang="en-GB" sz="2400" dirty="0"/>
              <a:t>A consistent message from school and home.</a:t>
            </a:r>
          </a:p>
        </p:txBody>
      </p:sp>
      <p:pic>
        <p:nvPicPr>
          <p:cNvPr id="6" name="Picture 5">
            <a:extLst>
              <a:ext uri="{FF2B5EF4-FFF2-40B4-BE49-F238E27FC236}">
                <a16:creationId xmlns:a16="http://schemas.microsoft.com/office/drawing/2014/main" id="{30B88750-C513-411D-966E-5A38611F02F5}"/>
              </a:ext>
            </a:extLst>
          </p:cNvPr>
          <p:cNvPicPr>
            <a:picLocks noChangeAspect="1"/>
          </p:cNvPicPr>
          <p:nvPr/>
        </p:nvPicPr>
        <p:blipFill>
          <a:blip r:embed="rId3"/>
          <a:stretch>
            <a:fillRect/>
          </a:stretch>
        </p:blipFill>
        <p:spPr>
          <a:xfrm>
            <a:off x="0" y="0"/>
            <a:ext cx="787905" cy="593210"/>
          </a:xfrm>
          <a:prstGeom prst="rect">
            <a:avLst/>
          </a:prstGeom>
        </p:spPr>
      </p:pic>
    </p:spTree>
    <p:extLst>
      <p:ext uri="{BB962C8B-B14F-4D97-AF65-F5344CB8AC3E}">
        <p14:creationId xmlns:p14="http://schemas.microsoft.com/office/powerpoint/2010/main" val="32039801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9FA3E9A-07C8-4167-8D39-A6CD26C3FAA6}"/>
              </a:ext>
            </a:extLst>
          </p:cNvPr>
          <p:cNvPicPr>
            <a:picLocks noChangeAspect="1"/>
          </p:cNvPicPr>
          <p:nvPr/>
        </p:nvPicPr>
        <p:blipFill>
          <a:blip r:embed="rId2"/>
          <a:stretch>
            <a:fillRect/>
          </a:stretch>
        </p:blipFill>
        <p:spPr>
          <a:xfrm>
            <a:off x="0" y="5070764"/>
            <a:ext cx="12192000" cy="1787236"/>
          </a:xfrm>
          <a:prstGeom prst="rect">
            <a:avLst/>
          </a:prstGeom>
        </p:spPr>
      </p:pic>
      <p:sp>
        <p:nvSpPr>
          <p:cNvPr id="3" name="Rectangle 2">
            <a:extLst>
              <a:ext uri="{FF2B5EF4-FFF2-40B4-BE49-F238E27FC236}">
                <a16:creationId xmlns:a16="http://schemas.microsoft.com/office/drawing/2014/main" id="{B026F52B-E0D4-4F5E-A32A-33246478D256}"/>
              </a:ext>
            </a:extLst>
          </p:cNvPr>
          <p:cNvSpPr/>
          <p:nvPr/>
        </p:nvSpPr>
        <p:spPr>
          <a:xfrm>
            <a:off x="177429" y="593210"/>
            <a:ext cx="12014571" cy="1323439"/>
          </a:xfrm>
          <a:prstGeom prst="rect">
            <a:avLst/>
          </a:prstGeom>
          <a:noFill/>
        </p:spPr>
        <p:txBody>
          <a:bodyPr wrap="none" lIns="91440" tIns="45720" rIns="91440" bIns="45720">
            <a:spAutoFit/>
          </a:bodyPr>
          <a:lstStyle/>
          <a:p>
            <a:pPr algn="ctr"/>
            <a:r>
              <a:rPr lang="en-GB" sz="4000" u="sng" dirty="0"/>
              <a:t>When the multiplication tables check will be carried out</a:t>
            </a:r>
            <a:r>
              <a:rPr lang="en-US" sz="4000" u="sng" dirty="0">
                <a:ln w="0"/>
                <a:effectLst>
                  <a:outerShdw blurRad="38100" dist="19050" dir="2700000" algn="tl" rotWithShape="0">
                    <a:schemeClr val="dk1">
                      <a:alpha val="40000"/>
                    </a:schemeClr>
                  </a:outerShdw>
                </a:effectLst>
              </a:rPr>
              <a:t>?</a:t>
            </a:r>
          </a:p>
          <a:p>
            <a:pPr algn="ctr"/>
            <a:endParaRPr lang="en-US" sz="4000" b="0" u="sng" cap="none" spc="0" dirty="0">
              <a:ln w="0"/>
              <a:solidFill>
                <a:schemeClr val="tx1"/>
              </a:solidFill>
              <a:effectLst>
                <a:outerShdw blurRad="38100" dist="19050" dir="2700000" algn="tl" rotWithShape="0">
                  <a:schemeClr val="dk1">
                    <a:alpha val="40000"/>
                  </a:schemeClr>
                </a:outerShdw>
              </a:effectLst>
            </a:endParaRPr>
          </a:p>
        </p:txBody>
      </p:sp>
      <p:sp>
        <p:nvSpPr>
          <p:cNvPr id="7" name="TextBox 6">
            <a:extLst>
              <a:ext uri="{FF2B5EF4-FFF2-40B4-BE49-F238E27FC236}">
                <a16:creationId xmlns:a16="http://schemas.microsoft.com/office/drawing/2014/main" id="{3F567448-BE55-4E24-823A-EB4145E73D87}"/>
              </a:ext>
            </a:extLst>
          </p:cNvPr>
          <p:cNvSpPr txBox="1"/>
          <p:nvPr/>
        </p:nvSpPr>
        <p:spPr>
          <a:xfrm>
            <a:off x="1883970" y="1557279"/>
            <a:ext cx="8424059" cy="2554545"/>
          </a:xfrm>
          <a:prstGeom prst="rect">
            <a:avLst/>
          </a:prstGeom>
          <a:noFill/>
        </p:spPr>
        <p:txBody>
          <a:bodyPr wrap="square">
            <a:spAutoFit/>
          </a:bodyPr>
          <a:lstStyle/>
          <a:p>
            <a:pPr marL="285750" indent="-285750">
              <a:buFont typeface="Arial" panose="020B0604020202020204" pitchFamily="34" charset="0"/>
              <a:buChar char="•"/>
            </a:pPr>
            <a:r>
              <a:rPr lang="en-GB" sz="2000" dirty="0"/>
              <a:t>There will be 3-week window in June for the administration of the check (5</a:t>
            </a:r>
            <a:r>
              <a:rPr lang="en-GB" sz="2000" baseline="30000" dirty="0"/>
              <a:t>th</a:t>
            </a:r>
            <a:r>
              <a:rPr lang="en-GB" sz="2000" dirty="0"/>
              <a:t> June – 16</a:t>
            </a:r>
            <a:r>
              <a:rPr lang="en-GB" sz="2000" baseline="30000" dirty="0"/>
              <a:t>th</a:t>
            </a:r>
            <a:r>
              <a:rPr lang="en-GB" sz="2000" dirty="0"/>
              <a:t> June). </a:t>
            </a:r>
          </a:p>
          <a:p>
            <a:endParaRPr lang="en-GB" sz="2000" dirty="0"/>
          </a:p>
          <a:p>
            <a:pPr marL="285750" indent="-285750">
              <a:buFont typeface="Arial" panose="020B0604020202020204" pitchFamily="34" charset="0"/>
              <a:buChar char="•"/>
            </a:pPr>
            <a:r>
              <a:rPr lang="en-GB" sz="2000" dirty="0"/>
              <a:t>There is no set day to administer the check. </a:t>
            </a:r>
          </a:p>
          <a:p>
            <a:endParaRPr lang="en-GB" sz="2000" dirty="0"/>
          </a:p>
          <a:p>
            <a:pPr marL="285750" indent="-285750">
              <a:buFont typeface="Arial" panose="020B0604020202020204" pitchFamily="34" charset="0"/>
              <a:buChar char="•"/>
            </a:pPr>
            <a:r>
              <a:rPr lang="en-GB" sz="2000" dirty="0"/>
              <a:t>Children are not expected to take the check at the same time. </a:t>
            </a:r>
          </a:p>
          <a:p>
            <a:r>
              <a:rPr lang="en-GB" sz="2000" dirty="0"/>
              <a:t> </a:t>
            </a:r>
          </a:p>
          <a:p>
            <a:pPr marL="285750" indent="-285750">
              <a:buFont typeface="Arial" panose="020B0604020202020204" pitchFamily="34" charset="0"/>
              <a:buChar char="•"/>
            </a:pPr>
            <a:r>
              <a:rPr lang="en-GB" sz="2000" dirty="0"/>
              <a:t>All eligible* Year 4 pupils in England will be required to take the check.</a:t>
            </a:r>
          </a:p>
        </p:txBody>
      </p:sp>
      <p:sp>
        <p:nvSpPr>
          <p:cNvPr id="9" name="TextBox 8">
            <a:extLst>
              <a:ext uri="{FF2B5EF4-FFF2-40B4-BE49-F238E27FC236}">
                <a16:creationId xmlns:a16="http://schemas.microsoft.com/office/drawing/2014/main" id="{4848139E-BADC-4117-82EB-37F4046A32F4}"/>
              </a:ext>
            </a:extLst>
          </p:cNvPr>
          <p:cNvSpPr txBox="1"/>
          <p:nvPr/>
        </p:nvSpPr>
        <p:spPr>
          <a:xfrm>
            <a:off x="1370116" y="4600492"/>
            <a:ext cx="9287987" cy="369332"/>
          </a:xfrm>
          <a:prstGeom prst="rect">
            <a:avLst/>
          </a:prstGeom>
          <a:noFill/>
        </p:spPr>
        <p:txBody>
          <a:bodyPr wrap="square">
            <a:spAutoFit/>
          </a:bodyPr>
          <a:lstStyle/>
          <a:p>
            <a:r>
              <a:rPr lang="en-GB" dirty="0"/>
              <a:t>*If a pupil is not entered for the check, the school should inform the pupil’s parents.</a:t>
            </a:r>
          </a:p>
        </p:txBody>
      </p:sp>
      <p:pic>
        <p:nvPicPr>
          <p:cNvPr id="10" name="Picture 9">
            <a:extLst>
              <a:ext uri="{FF2B5EF4-FFF2-40B4-BE49-F238E27FC236}">
                <a16:creationId xmlns:a16="http://schemas.microsoft.com/office/drawing/2014/main" id="{F3DF4881-E694-4F57-95C1-E4AAC6B58F9D}"/>
              </a:ext>
            </a:extLst>
          </p:cNvPr>
          <p:cNvPicPr>
            <a:picLocks noChangeAspect="1"/>
          </p:cNvPicPr>
          <p:nvPr/>
        </p:nvPicPr>
        <p:blipFill>
          <a:blip r:embed="rId3"/>
          <a:stretch>
            <a:fillRect/>
          </a:stretch>
        </p:blipFill>
        <p:spPr>
          <a:xfrm>
            <a:off x="0" y="0"/>
            <a:ext cx="787905" cy="593210"/>
          </a:xfrm>
          <a:prstGeom prst="rect">
            <a:avLst/>
          </a:prstGeom>
        </p:spPr>
      </p:pic>
    </p:spTree>
    <p:extLst>
      <p:ext uri="{BB962C8B-B14F-4D97-AF65-F5344CB8AC3E}">
        <p14:creationId xmlns:p14="http://schemas.microsoft.com/office/powerpoint/2010/main" val="5879713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9FA3E9A-07C8-4167-8D39-A6CD26C3FAA6}"/>
              </a:ext>
            </a:extLst>
          </p:cNvPr>
          <p:cNvPicPr>
            <a:picLocks noChangeAspect="1"/>
          </p:cNvPicPr>
          <p:nvPr/>
        </p:nvPicPr>
        <p:blipFill>
          <a:blip r:embed="rId2"/>
          <a:stretch>
            <a:fillRect/>
          </a:stretch>
        </p:blipFill>
        <p:spPr>
          <a:xfrm>
            <a:off x="0" y="4785756"/>
            <a:ext cx="12192000" cy="2072244"/>
          </a:xfrm>
          <a:prstGeom prst="rect">
            <a:avLst/>
          </a:prstGeom>
        </p:spPr>
      </p:pic>
      <p:sp>
        <p:nvSpPr>
          <p:cNvPr id="3" name="Rectangle 2">
            <a:extLst>
              <a:ext uri="{FF2B5EF4-FFF2-40B4-BE49-F238E27FC236}">
                <a16:creationId xmlns:a16="http://schemas.microsoft.com/office/drawing/2014/main" id="{B026F52B-E0D4-4F5E-A32A-33246478D256}"/>
              </a:ext>
            </a:extLst>
          </p:cNvPr>
          <p:cNvSpPr/>
          <p:nvPr/>
        </p:nvSpPr>
        <p:spPr>
          <a:xfrm>
            <a:off x="709091" y="89065"/>
            <a:ext cx="10678884" cy="1323439"/>
          </a:xfrm>
          <a:prstGeom prst="rect">
            <a:avLst/>
          </a:prstGeom>
          <a:noFill/>
        </p:spPr>
        <p:txBody>
          <a:bodyPr wrap="none" lIns="91440" tIns="45720" rIns="91440" bIns="45720">
            <a:spAutoFit/>
          </a:bodyPr>
          <a:lstStyle/>
          <a:p>
            <a:pPr algn="ctr"/>
            <a:r>
              <a:rPr lang="en-GB" sz="4000" u="sng" dirty="0"/>
              <a:t>How the multiplication tables check is carried out</a:t>
            </a:r>
            <a:r>
              <a:rPr lang="en-US" sz="4000" u="sng" dirty="0">
                <a:ln w="0"/>
                <a:effectLst>
                  <a:outerShdw blurRad="38100" dist="19050" dir="2700000" algn="tl" rotWithShape="0">
                    <a:schemeClr val="dk1">
                      <a:alpha val="40000"/>
                    </a:schemeClr>
                  </a:outerShdw>
                </a:effectLst>
              </a:rPr>
              <a:t>?</a:t>
            </a:r>
          </a:p>
          <a:p>
            <a:pPr algn="ctr"/>
            <a:endParaRPr lang="en-US" sz="4000" b="0" u="sng" cap="none" spc="0" dirty="0">
              <a:ln w="0"/>
              <a:solidFill>
                <a:schemeClr val="tx1"/>
              </a:solidFill>
              <a:effectLst>
                <a:outerShdw blurRad="38100" dist="19050" dir="2700000" algn="tl" rotWithShape="0">
                  <a:schemeClr val="dk1">
                    <a:alpha val="40000"/>
                  </a:schemeClr>
                </a:outerShdw>
              </a:effectLst>
            </a:endParaRPr>
          </a:p>
        </p:txBody>
      </p:sp>
      <p:sp>
        <p:nvSpPr>
          <p:cNvPr id="6" name="TextBox 5">
            <a:extLst>
              <a:ext uri="{FF2B5EF4-FFF2-40B4-BE49-F238E27FC236}">
                <a16:creationId xmlns:a16="http://schemas.microsoft.com/office/drawing/2014/main" id="{6B99E67B-8C2E-45D7-B294-E4363AEAD951}"/>
              </a:ext>
            </a:extLst>
          </p:cNvPr>
          <p:cNvSpPr txBox="1"/>
          <p:nvPr/>
        </p:nvSpPr>
        <p:spPr>
          <a:xfrm>
            <a:off x="198783" y="815438"/>
            <a:ext cx="11993217" cy="3970318"/>
          </a:xfrm>
          <a:prstGeom prst="rect">
            <a:avLst/>
          </a:prstGeom>
          <a:noFill/>
        </p:spPr>
        <p:txBody>
          <a:bodyPr wrap="square">
            <a:spAutoFit/>
          </a:bodyPr>
          <a:lstStyle/>
          <a:p>
            <a:pPr marL="285750" indent="-285750">
              <a:buFont typeface="Arial" panose="020B0604020202020204" pitchFamily="34" charset="0"/>
              <a:buChar char="•"/>
            </a:pPr>
            <a:r>
              <a:rPr lang="en-GB" sz="2800" dirty="0"/>
              <a:t>The check will be fully digital and take place on screen. </a:t>
            </a:r>
          </a:p>
          <a:p>
            <a:r>
              <a:rPr lang="en-GB" sz="2800" dirty="0"/>
              <a:t> </a:t>
            </a:r>
          </a:p>
          <a:p>
            <a:pPr marL="285750" indent="-285750">
              <a:buFont typeface="Arial" panose="020B0604020202020204" pitchFamily="34" charset="0"/>
              <a:buChar char="•"/>
            </a:pPr>
            <a:r>
              <a:rPr lang="en-GB" sz="2800" dirty="0"/>
              <a:t>Children will be able to use laptops, desktops and tablets.</a:t>
            </a:r>
          </a:p>
          <a:p>
            <a:endParaRPr lang="en-GB" sz="2800" dirty="0"/>
          </a:p>
          <a:p>
            <a:pPr marL="285750" indent="-285750">
              <a:buFont typeface="Arial" panose="020B0604020202020204" pitchFamily="34" charset="0"/>
              <a:buChar char="•"/>
            </a:pPr>
            <a:r>
              <a:rPr lang="en-GB" sz="2800" dirty="0"/>
              <a:t>Answers will be entered using a keyboard or by pressing digits using a mouse or touchscreen using an on-screen number pad.</a:t>
            </a:r>
          </a:p>
          <a:p>
            <a:endParaRPr lang="en-GB" sz="2800" dirty="0"/>
          </a:p>
          <a:p>
            <a:r>
              <a:rPr lang="en-GB" sz="2800" dirty="0"/>
              <a:t>This is no different to what the children are used to doing in school.  We have been practising the MTC since September.</a:t>
            </a:r>
          </a:p>
        </p:txBody>
      </p:sp>
      <p:pic>
        <p:nvPicPr>
          <p:cNvPr id="7" name="Picture 6">
            <a:extLst>
              <a:ext uri="{FF2B5EF4-FFF2-40B4-BE49-F238E27FC236}">
                <a16:creationId xmlns:a16="http://schemas.microsoft.com/office/drawing/2014/main" id="{701DE032-EF2B-4DED-944C-AF1EF16473E7}"/>
              </a:ext>
            </a:extLst>
          </p:cNvPr>
          <p:cNvPicPr>
            <a:picLocks noChangeAspect="1"/>
          </p:cNvPicPr>
          <p:nvPr/>
        </p:nvPicPr>
        <p:blipFill>
          <a:blip r:embed="rId3"/>
          <a:stretch>
            <a:fillRect/>
          </a:stretch>
        </p:blipFill>
        <p:spPr>
          <a:xfrm>
            <a:off x="0" y="0"/>
            <a:ext cx="787905" cy="593210"/>
          </a:xfrm>
          <a:prstGeom prst="rect">
            <a:avLst/>
          </a:prstGeom>
        </p:spPr>
      </p:pic>
    </p:spTree>
    <p:extLst>
      <p:ext uri="{BB962C8B-B14F-4D97-AF65-F5344CB8AC3E}">
        <p14:creationId xmlns:p14="http://schemas.microsoft.com/office/powerpoint/2010/main" val="28865423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9FA3E9A-07C8-4167-8D39-A6CD26C3FAA6}"/>
              </a:ext>
            </a:extLst>
          </p:cNvPr>
          <p:cNvPicPr>
            <a:picLocks noChangeAspect="1"/>
          </p:cNvPicPr>
          <p:nvPr/>
        </p:nvPicPr>
        <p:blipFill>
          <a:blip r:embed="rId2"/>
          <a:stretch>
            <a:fillRect/>
          </a:stretch>
        </p:blipFill>
        <p:spPr>
          <a:xfrm>
            <a:off x="0" y="4785756"/>
            <a:ext cx="12192000" cy="2072244"/>
          </a:xfrm>
          <a:prstGeom prst="rect">
            <a:avLst/>
          </a:prstGeom>
        </p:spPr>
      </p:pic>
      <p:sp>
        <p:nvSpPr>
          <p:cNvPr id="7" name="TextBox 6">
            <a:extLst>
              <a:ext uri="{FF2B5EF4-FFF2-40B4-BE49-F238E27FC236}">
                <a16:creationId xmlns:a16="http://schemas.microsoft.com/office/drawing/2014/main" id="{BCB11EA9-FF9E-402C-9455-28937913AAF1}"/>
              </a:ext>
            </a:extLst>
          </p:cNvPr>
          <p:cNvSpPr txBox="1"/>
          <p:nvPr/>
        </p:nvSpPr>
        <p:spPr>
          <a:xfrm>
            <a:off x="761505" y="1151285"/>
            <a:ext cx="10959440" cy="3108543"/>
          </a:xfrm>
          <a:prstGeom prst="rect">
            <a:avLst/>
          </a:prstGeom>
          <a:noFill/>
        </p:spPr>
        <p:txBody>
          <a:bodyPr wrap="square">
            <a:spAutoFit/>
          </a:bodyPr>
          <a:lstStyle/>
          <a:p>
            <a:r>
              <a:rPr lang="en-GB" sz="2800" dirty="0"/>
              <a:t>• Under standard administration the multiplication check will take less than 5 minutes per pupil. </a:t>
            </a:r>
          </a:p>
          <a:p>
            <a:endParaRPr lang="en-GB" sz="2800" dirty="0"/>
          </a:p>
          <a:p>
            <a:r>
              <a:rPr lang="en-GB" sz="2800" dirty="0"/>
              <a:t>• Children will get 6 seconds from the time the question appears to input their answer.</a:t>
            </a:r>
          </a:p>
          <a:p>
            <a:endParaRPr lang="en-GB" sz="2800" dirty="0"/>
          </a:p>
          <a:p>
            <a:r>
              <a:rPr lang="en-GB" sz="2800" dirty="0"/>
              <a:t>• There will be 25 questions with a 3 second pause in-between questions.</a:t>
            </a:r>
          </a:p>
        </p:txBody>
      </p:sp>
      <p:sp>
        <p:nvSpPr>
          <p:cNvPr id="8" name="Rectangle 7">
            <a:extLst>
              <a:ext uri="{FF2B5EF4-FFF2-40B4-BE49-F238E27FC236}">
                <a16:creationId xmlns:a16="http://schemas.microsoft.com/office/drawing/2014/main" id="{68E0E782-9C20-4478-A089-477A01C84ED9}"/>
              </a:ext>
            </a:extLst>
          </p:cNvPr>
          <p:cNvSpPr/>
          <p:nvPr/>
        </p:nvSpPr>
        <p:spPr>
          <a:xfrm>
            <a:off x="709091" y="89065"/>
            <a:ext cx="10678884" cy="1323439"/>
          </a:xfrm>
          <a:prstGeom prst="rect">
            <a:avLst/>
          </a:prstGeom>
          <a:noFill/>
        </p:spPr>
        <p:txBody>
          <a:bodyPr wrap="none" lIns="91440" tIns="45720" rIns="91440" bIns="45720">
            <a:spAutoFit/>
          </a:bodyPr>
          <a:lstStyle/>
          <a:p>
            <a:pPr algn="ctr"/>
            <a:r>
              <a:rPr lang="en-GB" sz="4000" u="sng" dirty="0"/>
              <a:t>How the multiplication tables check is carried out</a:t>
            </a:r>
            <a:r>
              <a:rPr lang="en-US" sz="4000" u="sng" dirty="0">
                <a:ln w="0"/>
                <a:effectLst>
                  <a:outerShdw blurRad="38100" dist="19050" dir="2700000" algn="tl" rotWithShape="0">
                    <a:schemeClr val="dk1">
                      <a:alpha val="40000"/>
                    </a:schemeClr>
                  </a:outerShdw>
                </a:effectLst>
              </a:rPr>
              <a:t>?</a:t>
            </a:r>
          </a:p>
          <a:p>
            <a:pPr algn="ctr"/>
            <a:endParaRPr lang="en-US" sz="4000" b="0" u="sng" cap="none" spc="0" dirty="0">
              <a:ln w="0"/>
              <a:solidFill>
                <a:schemeClr val="tx1"/>
              </a:solidFill>
              <a:effectLst>
                <a:outerShdw blurRad="38100" dist="19050" dir="2700000" algn="tl" rotWithShape="0">
                  <a:schemeClr val="dk1">
                    <a:alpha val="40000"/>
                  </a:schemeClr>
                </a:outerShdw>
              </a:effectLst>
            </a:endParaRPr>
          </a:p>
        </p:txBody>
      </p:sp>
      <p:pic>
        <p:nvPicPr>
          <p:cNvPr id="9" name="Picture 8">
            <a:extLst>
              <a:ext uri="{FF2B5EF4-FFF2-40B4-BE49-F238E27FC236}">
                <a16:creationId xmlns:a16="http://schemas.microsoft.com/office/drawing/2014/main" id="{233C8F69-5FAA-4C4D-AC80-CA02ED4DB05D}"/>
              </a:ext>
            </a:extLst>
          </p:cNvPr>
          <p:cNvPicPr>
            <a:picLocks noChangeAspect="1"/>
          </p:cNvPicPr>
          <p:nvPr/>
        </p:nvPicPr>
        <p:blipFill>
          <a:blip r:embed="rId3"/>
          <a:stretch>
            <a:fillRect/>
          </a:stretch>
        </p:blipFill>
        <p:spPr>
          <a:xfrm>
            <a:off x="0" y="0"/>
            <a:ext cx="787905" cy="593210"/>
          </a:xfrm>
          <a:prstGeom prst="rect">
            <a:avLst/>
          </a:prstGeom>
        </p:spPr>
      </p:pic>
    </p:spTree>
    <p:extLst>
      <p:ext uri="{BB962C8B-B14F-4D97-AF65-F5344CB8AC3E}">
        <p14:creationId xmlns:p14="http://schemas.microsoft.com/office/powerpoint/2010/main" val="37114518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9FA3E9A-07C8-4167-8D39-A6CD26C3FAA6}"/>
              </a:ext>
            </a:extLst>
          </p:cNvPr>
          <p:cNvPicPr>
            <a:picLocks noChangeAspect="1"/>
          </p:cNvPicPr>
          <p:nvPr/>
        </p:nvPicPr>
        <p:blipFill>
          <a:blip r:embed="rId2"/>
          <a:stretch>
            <a:fillRect/>
          </a:stretch>
        </p:blipFill>
        <p:spPr>
          <a:xfrm>
            <a:off x="0" y="5385460"/>
            <a:ext cx="12192000" cy="1472540"/>
          </a:xfrm>
          <a:prstGeom prst="rect">
            <a:avLst/>
          </a:prstGeom>
        </p:spPr>
      </p:pic>
      <p:sp>
        <p:nvSpPr>
          <p:cNvPr id="4" name="TextBox 3">
            <a:extLst>
              <a:ext uri="{FF2B5EF4-FFF2-40B4-BE49-F238E27FC236}">
                <a16:creationId xmlns:a16="http://schemas.microsoft.com/office/drawing/2014/main" id="{4EE08005-E198-416F-88EB-952D26AEEB4E}"/>
              </a:ext>
            </a:extLst>
          </p:cNvPr>
          <p:cNvSpPr txBox="1"/>
          <p:nvPr/>
        </p:nvSpPr>
        <p:spPr>
          <a:xfrm>
            <a:off x="722984" y="1134561"/>
            <a:ext cx="10249815" cy="3785652"/>
          </a:xfrm>
          <a:prstGeom prst="rect">
            <a:avLst/>
          </a:prstGeom>
          <a:noFill/>
        </p:spPr>
        <p:txBody>
          <a:bodyPr wrap="square">
            <a:spAutoFit/>
          </a:bodyPr>
          <a:lstStyle/>
          <a:p>
            <a:r>
              <a:rPr lang="en-GB" sz="2400" dirty="0"/>
              <a:t>Children with additional needs, who have similar provision in their day-to-day learning at school, may be allotted specific arrangements, including: </a:t>
            </a:r>
          </a:p>
          <a:p>
            <a:endParaRPr lang="en-GB" sz="2400" dirty="0"/>
          </a:p>
          <a:p>
            <a:r>
              <a:rPr lang="en-GB" sz="2400" dirty="0"/>
              <a:t>• Colour contrast</a:t>
            </a:r>
          </a:p>
          <a:p>
            <a:r>
              <a:rPr lang="en-GB" sz="2400" dirty="0"/>
              <a:t>• Font size adjustment</a:t>
            </a:r>
          </a:p>
          <a:p>
            <a:r>
              <a:rPr lang="en-GB" sz="2400" dirty="0"/>
              <a:t>• ‘Next’ button (alternative to 3-second pause)</a:t>
            </a:r>
          </a:p>
          <a:p>
            <a:r>
              <a:rPr lang="en-GB" sz="2400" dirty="0"/>
              <a:t>• Removing on-screen number pad</a:t>
            </a:r>
          </a:p>
          <a:p>
            <a:r>
              <a:rPr lang="en-GB" sz="2400" dirty="0"/>
              <a:t>• An adult to input answers</a:t>
            </a:r>
          </a:p>
          <a:p>
            <a:r>
              <a:rPr lang="en-GB" sz="2400" dirty="0"/>
              <a:t>• Question reader</a:t>
            </a:r>
          </a:p>
          <a:p>
            <a:r>
              <a:rPr lang="en-GB" sz="2400" dirty="0"/>
              <a:t>• Audible time alert</a:t>
            </a:r>
          </a:p>
        </p:txBody>
      </p:sp>
      <p:sp>
        <p:nvSpPr>
          <p:cNvPr id="6" name="Rectangle 5">
            <a:extLst>
              <a:ext uri="{FF2B5EF4-FFF2-40B4-BE49-F238E27FC236}">
                <a16:creationId xmlns:a16="http://schemas.microsoft.com/office/drawing/2014/main" id="{A1818994-4EDA-43E1-BB9C-94B13834A65C}"/>
              </a:ext>
            </a:extLst>
          </p:cNvPr>
          <p:cNvSpPr/>
          <p:nvPr/>
        </p:nvSpPr>
        <p:spPr>
          <a:xfrm>
            <a:off x="722984" y="118753"/>
            <a:ext cx="11286423" cy="707886"/>
          </a:xfrm>
          <a:prstGeom prst="rect">
            <a:avLst/>
          </a:prstGeom>
          <a:noFill/>
        </p:spPr>
        <p:txBody>
          <a:bodyPr wrap="none" lIns="91440" tIns="45720" rIns="91440" bIns="45720">
            <a:spAutoFit/>
          </a:bodyPr>
          <a:lstStyle/>
          <a:p>
            <a:pPr algn="ctr"/>
            <a:r>
              <a:rPr lang="en-GB" sz="4000" u="sng" dirty="0"/>
              <a:t>Specific arrangements for multiplication tables check</a:t>
            </a:r>
            <a:endParaRPr lang="en-US" sz="4000" b="0" u="sng" cap="none" spc="0" dirty="0">
              <a:ln w="0"/>
              <a:solidFill>
                <a:schemeClr val="tx1"/>
              </a:solidFill>
              <a:effectLst>
                <a:outerShdw blurRad="38100" dist="19050" dir="2700000" algn="tl" rotWithShape="0">
                  <a:schemeClr val="dk1">
                    <a:alpha val="40000"/>
                  </a:schemeClr>
                </a:outerShdw>
              </a:effectLst>
            </a:endParaRPr>
          </a:p>
        </p:txBody>
      </p:sp>
      <p:pic>
        <p:nvPicPr>
          <p:cNvPr id="7" name="Picture 6">
            <a:extLst>
              <a:ext uri="{FF2B5EF4-FFF2-40B4-BE49-F238E27FC236}">
                <a16:creationId xmlns:a16="http://schemas.microsoft.com/office/drawing/2014/main" id="{EC571E3C-7B53-4838-B730-6FB305E2E5E1}"/>
              </a:ext>
            </a:extLst>
          </p:cNvPr>
          <p:cNvPicPr>
            <a:picLocks noChangeAspect="1"/>
          </p:cNvPicPr>
          <p:nvPr/>
        </p:nvPicPr>
        <p:blipFill>
          <a:blip r:embed="rId3"/>
          <a:stretch>
            <a:fillRect/>
          </a:stretch>
        </p:blipFill>
        <p:spPr>
          <a:xfrm>
            <a:off x="0" y="0"/>
            <a:ext cx="787905" cy="593210"/>
          </a:xfrm>
          <a:prstGeom prst="rect">
            <a:avLst/>
          </a:prstGeom>
        </p:spPr>
      </p:pic>
    </p:spTree>
    <p:extLst>
      <p:ext uri="{BB962C8B-B14F-4D97-AF65-F5344CB8AC3E}">
        <p14:creationId xmlns:p14="http://schemas.microsoft.com/office/powerpoint/2010/main" val="21601401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9FA3E9A-07C8-4167-8D39-A6CD26C3FAA6}"/>
              </a:ext>
            </a:extLst>
          </p:cNvPr>
          <p:cNvPicPr>
            <a:picLocks noChangeAspect="1"/>
          </p:cNvPicPr>
          <p:nvPr/>
        </p:nvPicPr>
        <p:blipFill>
          <a:blip r:embed="rId2"/>
          <a:stretch>
            <a:fillRect/>
          </a:stretch>
        </p:blipFill>
        <p:spPr>
          <a:xfrm>
            <a:off x="0" y="4785756"/>
            <a:ext cx="12192000" cy="2072244"/>
          </a:xfrm>
          <a:prstGeom prst="rect">
            <a:avLst/>
          </a:prstGeom>
        </p:spPr>
      </p:pic>
      <p:sp>
        <p:nvSpPr>
          <p:cNvPr id="4" name="TextBox 3">
            <a:extLst>
              <a:ext uri="{FF2B5EF4-FFF2-40B4-BE49-F238E27FC236}">
                <a16:creationId xmlns:a16="http://schemas.microsoft.com/office/drawing/2014/main" id="{EE7D5FC2-E3CF-447C-AABB-C7B36CCAE660}"/>
              </a:ext>
            </a:extLst>
          </p:cNvPr>
          <p:cNvSpPr txBox="1"/>
          <p:nvPr/>
        </p:nvSpPr>
        <p:spPr>
          <a:xfrm>
            <a:off x="1224642" y="1279244"/>
            <a:ext cx="10235045" cy="3416320"/>
          </a:xfrm>
          <a:prstGeom prst="rect">
            <a:avLst/>
          </a:prstGeom>
          <a:noFill/>
        </p:spPr>
        <p:txBody>
          <a:bodyPr wrap="square">
            <a:spAutoFit/>
          </a:bodyPr>
          <a:lstStyle/>
          <a:p>
            <a:r>
              <a:rPr lang="en-GB" sz="2400" dirty="0"/>
              <a:t>• Each pupil will be randomly assigned a set of questions. </a:t>
            </a:r>
          </a:p>
          <a:p>
            <a:endParaRPr lang="en-GB" sz="2400" dirty="0"/>
          </a:p>
          <a:p>
            <a:r>
              <a:rPr lang="en-GB" sz="2400" dirty="0"/>
              <a:t>• There will be repeated questions across different checks each year, but no more than 30% of questions will be repeated in any two checks. </a:t>
            </a:r>
          </a:p>
          <a:p>
            <a:endParaRPr lang="en-GB" sz="2400" dirty="0"/>
          </a:p>
          <a:p>
            <a:r>
              <a:rPr lang="en-GB" sz="2400" dirty="0"/>
              <a:t>• Children will only face multiplication statements in the check (not related division facts). </a:t>
            </a:r>
          </a:p>
          <a:p>
            <a:endParaRPr lang="en-GB" sz="2400" dirty="0"/>
          </a:p>
          <a:p>
            <a:r>
              <a:rPr lang="en-GB" sz="2400" dirty="0"/>
              <a:t>• Pupils will not see their individual results when they complete the check. </a:t>
            </a:r>
          </a:p>
        </p:txBody>
      </p:sp>
      <p:sp>
        <p:nvSpPr>
          <p:cNvPr id="3" name="Rectangle 2">
            <a:extLst>
              <a:ext uri="{FF2B5EF4-FFF2-40B4-BE49-F238E27FC236}">
                <a16:creationId xmlns:a16="http://schemas.microsoft.com/office/drawing/2014/main" id="{236C363F-7E61-4376-8514-7F8BDE4C66DC}"/>
              </a:ext>
            </a:extLst>
          </p:cNvPr>
          <p:cNvSpPr/>
          <p:nvPr/>
        </p:nvSpPr>
        <p:spPr>
          <a:xfrm>
            <a:off x="3930080" y="135070"/>
            <a:ext cx="3678699" cy="830997"/>
          </a:xfrm>
          <a:prstGeom prst="rect">
            <a:avLst/>
          </a:prstGeom>
          <a:noFill/>
        </p:spPr>
        <p:txBody>
          <a:bodyPr wrap="none" lIns="91440" tIns="45720" rIns="91440" bIns="45720">
            <a:spAutoFit/>
          </a:bodyPr>
          <a:lstStyle/>
          <a:p>
            <a:pPr algn="ctr"/>
            <a:r>
              <a:rPr lang="en-GB" sz="4800" u="sng" dirty="0"/>
              <a:t>The questions</a:t>
            </a:r>
            <a:endParaRPr lang="en-GB" sz="4800" b="0" u="sng" cap="none" spc="0" dirty="0">
              <a:ln w="0"/>
              <a:solidFill>
                <a:schemeClr val="tx1"/>
              </a:solidFill>
              <a:effectLst>
                <a:outerShdw blurRad="38100" dist="19050" dir="2700000" algn="tl" rotWithShape="0">
                  <a:schemeClr val="dk1">
                    <a:alpha val="40000"/>
                  </a:schemeClr>
                </a:outerShdw>
              </a:effectLst>
            </a:endParaRPr>
          </a:p>
        </p:txBody>
      </p:sp>
      <p:pic>
        <p:nvPicPr>
          <p:cNvPr id="6" name="Picture 5">
            <a:extLst>
              <a:ext uri="{FF2B5EF4-FFF2-40B4-BE49-F238E27FC236}">
                <a16:creationId xmlns:a16="http://schemas.microsoft.com/office/drawing/2014/main" id="{534BADBD-6AE6-4743-B806-9231B915B234}"/>
              </a:ext>
            </a:extLst>
          </p:cNvPr>
          <p:cNvPicPr>
            <a:picLocks noChangeAspect="1"/>
          </p:cNvPicPr>
          <p:nvPr/>
        </p:nvPicPr>
        <p:blipFill>
          <a:blip r:embed="rId3"/>
          <a:stretch>
            <a:fillRect/>
          </a:stretch>
        </p:blipFill>
        <p:spPr>
          <a:xfrm>
            <a:off x="0" y="0"/>
            <a:ext cx="787905" cy="593210"/>
          </a:xfrm>
          <a:prstGeom prst="rect">
            <a:avLst/>
          </a:prstGeom>
        </p:spPr>
      </p:pic>
    </p:spTree>
    <p:extLst>
      <p:ext uri="{BB962C8B-B14F-4D97-AF65-F5344CB8AC3E}">
        <p14:creationId xmlns:p14="http://schemas.microsoft.com/office/powerpoint/2010/main" val="10552102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9FA3E9A-07C8-4167-8D39-A6CD26C3FAA6}"/>
              </a:ext>
            </a:extLst>
          </p:cNvPr>
          <p:cNvPicPr>
            <a:picLocks noChangeAspect="1"/>
          </p:cNvPicPr>
          <p:nvPr/>
        </p:nvPicPr>
        <p:blipFill>
          <a:blip r:embed="rId2"/>
          <a:stretch>
            <a:fillRect/>
          </a:stretch>
        </p:blipFill>
        <p:spPr>
          <a:xfrm>
            <a:off x="0" y="4785756"/>
            <a:ext cx="12192000" cy="2072244"/>
          </a:xfrm>
          <a:prstGeom prst="rect">
            <a:avLst/>
          </a:prstGeom>
        </p:spPr>
      </p:pic>
      <p:sp>
        <p:nvSpPr>
          <p:cNvPr id="4" name="TextBox 3">
            <a:extLst>
              <a:ext uri="{FF2B5EF4-FFF2-40B4-BE49-F238E27FC236}">
                <a16:creationId xmlns:a16="http://schemas.microsoft.com/office/drawing/2014/main" id="{5E4F27C1-792E-4C56-B194-936A0C78EF7B}"/>
              </a:ext>
            </a:extLst>
          </p:cNvPr>
          <p:cNvSpPr txBox="1"/>
          <p:nvPr/>
        </p:nvSpPr>
        <p:spPr>
          <a:xfrm>
            <a:off x="393370" y="1889784"/>
            <a:ext cx="6095010" cy="2308324"/>
          </a:xfrm>
          <a:prstGeom prst="rect">
            <a:avLst/>
          </a:prstGeom>
          <a:noFill/>
        </p:spPr>
        <p:txBody>
          <a:bodyPr wrap="square">
            <a:spAutoFit/>
          </a:bodyPr>
          <a:lstStyle/>
          <a:p>
            <a:r>
              <a:rPr lang="en-GB" dirty="0"/>
              <a:t>Teaching times tables facts first: </a:t>
            </a:r>
          </a:p>
          <a:p>
            <a:r>
              <a:rPr lang="en-GB" dirty="0"/>
              <a:t>• Counting and looking for patterns </a:t>
            </a:r>
          </a:p>
          <a:p>
            <a:r>
              <a:rPr lang="en-GB" dirty="0"/>
              <a:t>• Repeated addition </a:t>
            </a:r>
          </a:p>
          <a:p>
            <a:r>
              <a:rPr lang="en-GB" dirty="0"/>
              <a:t>• Multiplication is commutative </a:t>
            </a:r>
          </a:p>
          <a:p>
            <a:r>
              <a:rPr lang="en-GB" dirty="0"/>
              <a:t>• Multiplication is the inverse of division </a:t>
            </a:r>
          </a:p>
          <a:p>
            <a:r>
              <a:rPr lang="en-GB" dirty="0"/>
              <a:t>• Number families use of different representations </a:t>
            </a:r>
          </a:p>
          <a:p>
            <a:r>
              <a:rPr lang="en-GB" dirty="0"/>
              <a:t>• Concrete manipulatives such as counters or multilink cubes </a:t>
            </a:r>
          </a:p>
          <a:p>
            <a:r>
              <a:rPr lang="en-GB" dirty="0"/>
              <a:t>• Pictorial representations such as arrays</a:t>
            </a:r>
          </a:p>
        </p:txBody>
      </p:sp>
      <p:sp>
        <p:nvSpPr>
          <p:cNvPr id="3" name="Rectangle 2">
            <a:extLst>
              <a:ext uri="{FF2B5EF4-FFF2-40B4-BE49-F238E27FC236}">
                <a16:creationId xmlns:a16="http://schemas.microsoft.com/office/drawing/2014/main" id="{C7B29729-E346-464C-87DE-A5F3C5D6525D}"/>
              </a:ext>
            </a:extLst>
          </p:cNvPr>
          <p:cNvSpPr/>
          <p:nvPr/>
        </p:nvSpPr>
        <p:spPr>
          <a:xfrm>
            <a:off x="2319187" y="161157"/>
            <a:ext cx="7886133" cy="1323439"/>
          </a:xfrm>
          <a:prstGeom prst="rect">
            <a:avLst/>
          </a:prstGeom>
          <a:noFill/>
        </p:spPr>
        <p:txBody>
          <a:bodyPr wrap="none" lIns="91440" tIns="45720" rIns="91440" bIns="45720">
            <a:spAutoFit/>
          </a:bodyPr>
          <a:lstStyle/>
          <a:p>
            <a:pPr algn="ctr"/>
            <a:r>
              <a:rPr lang="en-GB" sz="4000" u="sng" dirty="0"/>
              <a:t>How the school teaches times tables </a:t>
            </a:r>
          </a:p>
          <a:p>
            <a:pPr algn="ctr"/>
            <a:r>
              <a:rPr lang="en-GB" sz="4000" u="sng" dirty="0"/>
              <a:t>so pupils learn instant recall</a:t>
            </a:r>
            <a:endParaRPr lang="en-GB" sz="4000" b="0" u="sng" cap="none" spc="0" dirty="0">
              <a:ln w="0"/>
              <a:solidFill>
                <a:schemeClr val="tx1"/>
              </a:solidFill>
              <a:effectLst>
                <a:outerShdw blurRad="38100" dist="19050" dir="2700000" algn="tl" rotWithShape="0">
                  <a:schemeClr val="dk1">
                    <a:alpha val="40000"/>
                  </a:schemeClr>
                </a:outerShdw>
              </a:effectLst>
            </a:endParaRPr>
          </a:p>
        </p:txBody>
      </p:sp>
      <p:sp>
        <p:nvSpPr>
          <p:cNvPr id="6" name="TextBox 5">
            <a:extLst>
              <a:ext uri="{FF2B5EF4-FFF2-40B4-BE49-F238E27FC236}">
                <a16:creationId xmlns:a16="http://schemas.microsoft.com/office/drawing/2014/main" id="{54AB266C-CBE7-4B32-BCA4-E599B1C58C53}"/>
              </a:ext>
            </a:extLst>
          </p:cNvPr>
          <p:cNvSpPr txBox="1"/>
          <p:nvPr/>
        </p:nvSpPr>
        <p:spPr>
          <a:xfrm>
            <a:off x="6666376" y="1466067"/>
            <a:ext cx="5070226" cy="3416320"/>
          </a:xfrm>
          <a:prstGeom prst="rect">
            <a:avLst/>
          </a:prstGeom>
          <a:noFill/>
        </p:spPr>
        <p:txBody>
          <a:bodyPr wrap="square" rtlCol="0">
            <a:spAutoFit/>
          </a:bodyPr>
          <a:lstStyle/>
          <a:p>
            <a:r>
              <a:rPr lang="en-GB" dirty="0"/>
              <a:t>We also…</a:t>
            </a:r>
          </a:p>
          <a:p>
            <a:endParaRPr lang="en-GB" dirty="0"/>
          </a:p>
          <a:p>
            <a:pPr marL="285750" indent="-285750">
              <a:buFont typeface="Arial" panose="020B0604020202020204" pitchFamily="34" charset="0"/>
              <a:buChar char="•"/>
            </a:pPr>
            <a:r>
              <a:rPr lang="en-GB" dirty="0"/>
              <a:t>Practise times tables every morning when the children first come into school.</a:t>
            </a:r>
          </a:p>
          <a:p>
            <a:pPr marL="285750" indent="-285750">
              <a:buFont typeface="Arial" panose="020B0604020202020204" pitchFamily="34" charset="0"/>
              <a:buChar char="•"/>
            </a:pPr>
            <a:r>
              <a:rPr lang="en-GB" dirty="0"/>
              <a:t>Sing different times tables (loopy loops) at the start of every maths lesson.</a:t>
            </a:r>
          </a:p>
          <a:p>
            <a:pPr marL="285750" indent="-285750">
              <a:buFont typeface="Arial" panose="020B0604020202020204" pitchFamily="34" charset="0"/>
              <a:buChar char="•"/>
            </a:pPr>
            <a:r>
              <a:rPr lang="en-GB" dirty="0"/>
              <a:t>Use the </a:t>
            </a:r>
            <a:r>
              <a:rPr lang="en-GB" dirty="0" err="1"/>
              <a:t>ipads</a:t>
            </a:r>
            <a:r>
              <a:rPr lang="en-GB" dirty="0"/>
              <a:t> for TT rockstars several times a week.</a:t>
            </a:r>
          </a:p>
          <a:p>
            <a:pPr marL="285750" indent="-285750">
              <a:buFont typeface="Arial" panose="020B0604020202020204" pitchFamily="34" charset="0"/>
              <a:buChar char="•"/>
            </a:pPr>
            <a:r>
              <a:rPr lang="en-GB" dirty="0"/>
              <a:t>Once a week we have been using the MTC practise site </a:t>
            </a:r>
            <a:r>
              <a:rPr lang="en-GB" dirty="0">
                <a:hlinkClick r:id="rId3"/>
              </a:rPr>
              <a:t>https://www.timestables.co.uk/multiplication-tables-check</a:t>
            </a:r>
            <a:r>
              <a:rPr lang="en-GB" dirty="0"/>
              <a:t>.</a:t>
            </a:r>
          </a:p>
        </p:txBody>
      </p:sp>
      <p:pic>
        <p:nvPicPr>
          <p:cNvPr id="7" name="Picture 6">
            <a:extLst>
              <a:ext uri="{FF2B5EF4-FFF2-40B4-BE49-F238E27FC236}">
                <a16:creationId xmlns:a16="http://schemas.microsoft.com/office/drawing/2014/main" id="{9BBEEF04-B038-4F4A-8E08-9B7B8B2E5E14}"/>
              </a:ext>
            </a:extLst>
          </p:cNvPr>
          <p:cNvPicPr>
            <a:picLocks noChangeAspect="1"/>
          </p:cNvPicPr>
          <p:nvPr/>
        </p:nvPicPr>
        <p:blipFill>
          <a:blip r:embed="rId4"/>
          <a:stretch>
            <a:fillRect/>
          </a:stretch>
        </p:blipFill>
        <p:spPr>
          <a:xfrm>
            <a:off x="0" y="0"/>
            <a:ext cx="787905" cy="593210"/>
          </a:xfrm>
          <a:prstGeom prst="rect">
            <a:avLst/>
          </a:prstGeom>
        </p:spPr>
      </p:pic>
    </p:spTree>
    <p:extLst>
      <p:ext uri="{BB962C8B-B14F-4D97-AF65-F5344CB8AC3E}">
        <p14:creationId xmlns:p14="http://schemas.microsoft.com/office/powerpoint/2010/main" val="34237480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CEA464D-FED0-43AD-8A34-FAC93DC4E6E1}"/>
              </a:ext>
            </a:extLst>
          </p:cNvPr>
          <p:cNvSpPr txBox="1"/>
          <p:nvPr/>
        </p:nvSpPr>
        <p:spPr>
          <a:xfrm>
            <a:off x="596348" y="1484937"/>
            <a:ext cx="10520442" cy="3139321"/>
          </a:xfrm>
          <a:prstGeom prst="rect">
            <a:avLst/>
          </a:prstGeom>
          <a:noFill/>
        </p:spPr>
        <p:txBody>
          <a:bodyPr wrap="square">
            <a:spAutoFit/>
          </a:bodyPr>
          <a:lstStyle/>
          <a:p>
            <a:r>
              <a:rPr lang="en-GB" dirty="0"/>
              <a:t>Firstly, a positive attitude goes a long way – so as much encouragement and support as possible! </a:t>
            </a:r>
          </a:p>
          <a:p>
            <a:endParaRPr lang="en-GB" dirty="0"/>
          </a:p>
          <a:p>
            <a:r>
              <a:rPr lang="en-GB" dirty="0"/>
              <a:t>Some further tips: </a:t>
            </a:r>
          </a:p>
          <a:p>
            <a:r>
              <a:rPr lang="en-GB" dirty="0"/>
              <a:t>• Make times tables fun</a:t>
            </a:r>
          </a:p>
          <a:p>
            <a:r>
              <a:rPr lang="en-GB" dirty="0"/>
              <a:t>• Climb stairs counting in multiples </a:t>
            </a:r>
          </a:p>
          <a:p>
            <a:r>
              <a:rPr lang="en-GB" dirty="0"/>
              <a:t>• Play verbal times tables games </a:t>
            </a:r>
          </a:p>
          <a:p>
            <a:r>
              <a:rPr lang="en-GB" dirty="0"/>
              <a:t>• Listen to and learn times tables songs </a:t>
            </a:r>
          </a:p>
          <a:p>
            <a:pPr fontAlgn="base"/>
            <a:r>
              <a:rPr lang="en-GB" dirty="0"/>
              <a:t>• Play online maths games (</a:t>
            </a:r>
            <a:r>
              <a:rPr lang="en-US" dirty="0"/>
              <a:t> </a:t>
            </a:r>
            <a:r>
              <a:rPr lang="en-US" dirty="0">
                <a:hlinkClick r:id="rId2"/>
              </a:rPr>
              <a:t>www.mulitplication.com</a:t>
            </a:r>
            <a:r>
              <a:rPr lang="en-US" dirty="0"/>
              <a:t>)</a:t>
            </a:r>
            <a:endParaRPr lang="en-GB" dirty="0"/>
          </a:p>
          <a:p>
            <a:r>
              <a:rPr lang="en-GB" dirty="0"/>
              <a:t>• Talk directly to your child’s class teacher if you have any worries (try not to worry your child) </a:t>
            </a:r>
          </a:p>
          <a:p>
            <a:r>
              <a:rPr lang="en-GB" dirty="0"/>
              <a:t>• Encourage your child to talk to you, their teacher, or another adult they trust, if they express persisting anxieties about the check. Remember that a small amount of anxiety is normal and not harmful.</a:t>
            </a:r>
          </a:p>
        </p:txBody>
      </p:sp>
      <p:pic>
        <p:nvPicPr>
          <p:cNvPr id="6" name="Picture 5">
            <a:extLst>
              <a:ext uri="{FF2B5EF4-FFF2-40B4-BE49-F238E27FC236}">
                <a16:creationId xmlns:a16="http://schemas.microsoft.com/office/drawing/2014/main" id="{0EE2C96F-35C1-4D60-BCED-441FC833FDA7}"/>
              </a:ext>
            </a:extLst>
          </p:cNvPr>
          <p:cNvPicPr>
            <a:picLocks noChangeAspect="1"/>
          </p:cNvPicPr>
          <p:nvPr/>
        </p:nvPicPr>
        <p:blipFill>
          <a:blip r:embed="rId3"/>
          <a:stretch>
            <a:fillRect/>
          </a:stretch>
        </p:blipFill>
        <p:spPr>
          <a:xfrm>
            <a:off x="0" y="4785756"/>
            <a:ext cx="12192000" cy="2072244"/>
          </a:xfrm>
          <a:prstGeom prst="rect">
            <a:avLst/>
          </a:prstGeom>
        </p:spPr>
      </p:pic>
      <p:sp>
        <p:nvSpPr>
          <p:cNvPr id="7" name="Rectangle 6">
            <a:extLst>
              <a:ext uri="{FF2B5EF4-FFF2-40B4-BE49-F238E27FC236}">
                <a16:creationId xmlns:a16="http://schemas.microsoft.com/office/drawing/2014/main" id="{8239C900-0D0E-4F7A-8A85-887BB3AB9ABA}"/>
              </a:ext>
            </a:extLst>
          </p:cNvPr>
          <p:cNvSpPr/>
          <p:nvPr/>
        </p:nvSpPr>
        <p:spPr>
          <a:xfrm>
            <a:off x="950513" y="0"/>
            <a:ext cx="10397846" cy="1323439"/>
          </a:xfrm>
          <a:prstGeom prst="rect">
            <a:avLst/>
          </a:prstGeom>
          <a:noFill/>
        </p:spPr>
        <p:txBody>
          <a:bodyPr wrap="none" lIns="91440" tIns="45720" rIns="91440" bIns="45720">
            <a:spAutoFit/>
          </a:bodyPr>
          <a:lstStyle/>
          <a:p>
            <a:pPr algn="ctr"/>
            <a:r>
              <a:rPr lang="en-GB" sz="4000" u="sng" dirty="0"/>
              <a:t>How can I support my child in preparing for their </a:t>
            </a:r>
          </a:p>
          <a:p>
            <a:pPr algn="ctr"/>
            <a:r>
              <a:rPr lang="en-GB" sz="4000" u="sng" dirty="0"/>
              <a:t>multiplication tables check?</a:t>
            </a:r>
            <a:endParaRPr lang="en-US" sz="4000" b="0" u="sng" cap="none" spc="0" dirty="0">
              <a:ln w="0"/>
              <a:solidFill>
                <a:schemeClr val="tx1"/>
              </a:solidFill>
              <a:effectLst>
                <a:outerShdw blurRad="38100" dist="19050" dir="2700000" algn="tl" rotWithShape="0">
                  <a:schemeClr val="dk1">
                    <a:alpha val="40000"/>
                  </a:schemeClr>
                </a:outerShdw>
              </a:effectLst>
            </a:endParaRPr>
          </a:p>
        </p:txBody>
      </p:sp>
      <p:pic>
        <p:nvPicPr>
          <p:cNvPr id="8" name="Picture 7">
            <a:extLst>
              <a:ext uri="{FF2B5EF4-FFF2-40B4-BE49-F238E27FC236}">
                <a16:creationId xmlns:a16="http://schemas.microsoft.com/office/drawing/2014/main" id="{D8E4DAFE-38CD-45A8-B124-13DEC26ECA5D}"/>
              </a:ext>
            </a:extLst>
          </p:cNvPr>
          <p:cNvPicPr>
            <a:picLocks noChangeAspect="1"/>
          </p:cNvPicPr>
          <p:nvPr/>
        </p:nvPicPr>
        <p:blipFill>
          <a:blip r:embed="rId4"/>
          <a:stretch>
            <a:fillRect/>
          </a:stretch>
        </p:blipFill>
        <p:spPr>
          <a:xfrm>
            <a:off x="0" y="0"/>
            <a:ext cx="787905" cy="593210"/>
          </a:xfrm>
          <a:prstGeom prst="rect">
            <a:avLst/>
          </a:prstGeom>
        </p:spPr>
      </p:pic>
    </p:spTree>
    <p:extLst>
      <p:ext uri="{BB962C8B-B14F-4D97-AF65-F5344CB8AC3E}">
        <p14:creationId xmlns:p14="http://schemas.microsoft.com/office/powerpoint/2010/main" val="10602558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EE2C96F-35C1-4D60-BCED-441FC833FDA7}"/>
              </a:ext>
            </a:extLst>
          </p:cNvPr>
          <p:cNvPicPr>
            <a:picLocks noChangeAspect="1"/>
          </p:cNvPicPr>
          <p:nvPr/>
        </p:nvPicPr>
        <p:blipFill>
          <a:blip r:embed="rId2"/>
          <a:stretch>
            <a:fillRect/>
          </a:stretch>
        </p:blipFill>
        <p:spPr>
          <a:xfrm>
            <a:off x="0" y="4785756"/>
            <a:ext cx="12192000" cy="2072244"/>
          </a:xfrm>
          <a:prstGeom prst="rect">
            <a:avLst/>
          </a:prstGeom>
        </p:spPr>
      </p:pic>
      <p:sp>
        <p:nvSpPr>
          <p:cNvPr id="7" name="Rectangle 6">
            <a:extLst>
              <a:ext uri="{FF2B5EF4-FFF2-40B4-BE49-F238E27FC236}">
                <a16:creationId xmlns:a16="http://schemas.microsoft.com/office/drawing/2014/main" id="{8239C900-0D0E-4F7A-8A85-887BB3AB9ABA}"/>
              </a:ext>
            </a:extLst>
          </p:cNvPr>
          <p:cNvSpPr/>
          <p:nvPr/>
        </p:nvSpPr>
        <p:spPr>
          <a:xfrm>
            <a:off x="950513" y="0"/>
            <a:ext cx="10397846" cy="1323439"/>
          </a:xfrm>
          <a:prstGeom prst="rect">
            <a:avLst/>
          </a:prstGeom>
          <a:noFill/>
        </p:spPr>
        <p:txBody>
          <a:bodyPr wrap="none" lIns="91440" tIns="45720" rIns="91440" bIns="45720">
            <a:spAutoFit/>
          </a:bodyPr>
          <a:lstStyle/>
          <a:p>
            <a:pPr algn="ctr"/>
            <a:r>
              <a:rPr lang="en-GB" sz="4000" u="sng" dirty="0"/>
              <a:t>How can I support my child in preparing for their </a:t>
            </a:r>
          </a:p>
          <a:p>
            <a:pPr algn="ctr"/>
            <a:r>
              <a:rPr lang="en-GB" sz="4000" u="sng" dirty="0"/>
              <a:t>multiplication tables check?</a:t>
            </a:r>
            <a:endParaRPr lang="en-US" sz="4000" b="0" u="sng" cap="none" spc="0" dirty="0">
              <a:ln w="0"/>
              <a:solidFill>
                <a:schemeClr val="tx1"/>
              </a:solidFill>
              <a:effectLst>
                <a:outerShdw blurRad="38100" dist="19050" dir="2700000" algn="tl" rotWithShape="0">
                  <a:schemeClr val="dk1">
                    <a:alpha val="40000"/>
                  </a:schemeClr>
                </a:outerShdw>
              </a:effectLst>
            </a:endParaRPr>
          </a:p>
        </p:txBody>
      </p:sp>
      <p:pic>
        <p:nvPicPr>
          <p:cNvPr id="2" name="Picture 1">
            <a:extLst>
              <a:ext uri="{FF2B5EF4-FFF2-40B4-BE49-F238E27FC236}">
                <a16:creationId xmlns:a16="http://schemas.microsoft.com/office/drawing/2014/main" id="{6C955879-A933-4E3B-AE11-1AC456DD5405}"/>
              </a:ext>
            </a:extLst>
          </p:cNvPr>
          <p:cNvPicPr>
            <a:picLocks noChangeAspect="1"/>
          </p:cNvPicPr>
          <p:nvPr/>
        </p:nvPicPr>
        <p:blipFill>
          <a:blip r:embed="rId3"/>
          <a:stretch>
            <a:fillRect/>
          </a:stretch>
        </p:blipFill>
        <p:spPr>
          <a:xfrm>
            <a:off x="152399" y="802893"/>
            <a:ext cx="2788908" cy="1041091"/>
          </a:xfrm>
          <a:prstGeom prst="rect">
            <a:avLst/>
          </a:prstGeom>
        </p:spPr>
      </p:pic>
      <p:pic>
        <p:nvPicPr>
          <p:cNvPr id="3" name="Picture 2">
            <a:extLst>
              <a:ext uri="{FF2B5EF4-FFF2-40B4-BE49-F238E27FC236}">
                <a16:creationId xmlns:a16="http://schemas.microsoft.com/office/drawing/2014/main" id="{AC33A89A-3840-40BA-A485-4CC7AA824F37}"/>
              </a:ext>
            </a:extLst>
          </p:cNvPr>
          <p:cNvPicPr>
            <a:picLocks noChangeAspect="1"/>
          </p:cNvPicPr>
          <p:nvPr/>
        </p:nvPicPr>
        <p:blipFill>
          <a:blip r:embed="rId4"/>
          <a:stretch>
            <a:fillRect/>
          </a:stretch>
        </p:blipFill>
        <p:spPr>
          <a:xfrm>
            <a:off x="1056718" y="2424112"/>
            <a:ext cx="2276475" cy="2009775"/>
          </a:xfrm>
          <a:prstGeom prst="rect">
            <a:avLst/>
          </a:prstGeom>
        </p:spPr>
      </p:pic>
      <p:pic>
        <p:nvPicPr>
          <p:cNvPr id="8" name="Picture 7">
            <a:extLst>
              <a:ext uri="{FF2B5EF4-FFF2-40B4-BE49-F238E27FC236}">
                <a16:creationId xmlns:a16="http://schemas.microsoft.com/office/drawing/2014/main" id="{4657BC66-4C6C-40E7-A2DD-97D9981C9070}"/>
              </a:ext>
            </a:extLst>
          </p:cNvPr>
          <p:cNvPicPr>
            <a:picLocks noChangeAspect="1"/>
          </p:cNvPicPr>
          <p:nvPr/>
        </p:nvPicPr>
        <p:blipFill>
          <a:blip r:embed="rId3"/>
          <a:stretch>
            <a:fillRect/>
          </a:stretch>
        </p:blipFill>
        <p:spPr>
          <a:xfrm>
            <a:off x="9250693" y="661719"/>
            <a:ext cx="2788908" cy="1041091"/>
          </a:xfrm>
          <a:prstGeom prst="rect">
            <a:avLst/>
          </a:prstGeom>
        </p:spPr>
      </p:pic>
      <p:sp>
        <p:nvSpPr>
          <p:cNvPr id="4" name="TextBox 3">
            <a:extLst>
              <a:ext uri="{FF2B5EF4-FFF2-40B4-BE49-F238E27FC236}">
                <a16:creationId xmlns:a16="http://schemas.microsoft.com/office/drawing/2014/main" id="{D48EF2C2-78E0-4284-941C-D1415D73D5DD}"/>
              </a:ext>
            </a:extLst>
          </p:cNvPr>
          <p:cNvSpPr txBox="1"/>
          <p:nvPr/>
        </p:nvSpPr>
        <p:spPr>
          <a:xfrm>
            <a:off x="3600389" y="2424112"/>
            <a:ext cx="7534893" cy="923330"/>
          </a:xfrm>
          <a:prstGeom prst="rect">
            <a:avLst/>
          </a:prstGeom>
          <a:noFill/>
        </p:spPr>
        <p:txBody>
          <a:bodyPr wrap="square" rtlCol="0">
            <a:spAutoFit/>
          </a:bodyPr>
          <a:lstStyle/>
          <a:p>
            <a:r>
              <a:rPr lang="en-GB" b="0" i="0" dirty="0">
                <a:effectLst/>
                <a:latin typeface="arial" panose="020B0604020202020204" pitchFamily="34" charset="0"/>
              </a:rPr>
              <a:t>Soundcheck - When you play Soundcheck, </a:t>
            </a:r>
            <a:r>
              <a:rPr lang="en-GB" b="1" i="0" dirty="0">
                <a:effectLst/>
                <a:latin typeface="arial" panose="020B0604020202020204" pitchFamily="34" charset="0"/>
              </a:rPr>
              <a:t>you get 20 questions each with a 5-second time limit</a:t>
            </a:r>
            <a:r>
              <a:rPr lang="en-GB" b="0" i="0" dirty="0">
                <a:effectLst/>
                <a:latin typeface="arial" panose="020B0604020202020204" pitchFamily="34" charset="0"/>
              </a:rPr>
              <a:t>. The questions are multiplication only and evenly weighted in terms of difficulty each time you play. </a:t>
            </a:r>
            <a:endParaRPr lang="en-GB" dirty="0"/>
          </a:p>
        </p:txBody>
      </p:sp>
      <p:pic>
        <p:nvPicPr>
          <p:cNvPr id="9" name="Picture 8">
            <a:extLst>
              <a:ext uri="{FF2B5EF4-FFF2-40B4-BE49-F238E27FC236}">
                <a16:creationId xmlns:a16="http://schemas.microsoft.com/office/drawing/2014/main" id="{D07A7A89-1DBA-4CAE-8899-80623FFF528A}"/>
              </a:ext>
            </a:extLst>
          </p:cNvPr>
          <p:cNvPicPr>
            <a:picLocks noChangeAspect="1"/>
          </p:cNvPicPr>
          <p:nvPr/>
        </p:nvPicPr>
        <p:blipFill>
          <a:blip r:embed="rId5"/>
          <a:stretch>
            <a:fillRect/>
          </a:stretch>
        </p:blipFill>
        <p:spPr>
          <a:xfrm>
            <a:off x="0" y="0"/>
            <a:ext cx="787905" cy="593210"/>
          </a:xfrm>
          <a:prstGeom prst="rect">
            <a:avLst/>
          </a:prstGeom>
        </p:spPr>
      </p:pic>
      <p:sp>
        <p:nvSpPr>
          <p:cNvPr id="5" name="Rectangle 4"/>
          <p:cNvSpPr/>
          <p:nvPr/>
        </p:nvSpPr>
        <p:spPr>
          <a:xfrm>
            <a:off x="3848890" y="4080545"/>
            <a:ext cx="5852756" cy="369332"/>
          </a:xfrm>
          <a:prstGeom prst="rect">
            <a:avLst/>
          </a:prstGeom>
        </p:spPr>
        <p:txBody>
          <a:bodyPr wrap="none">
            <a:spAutoFit/>
          </a:bodyPr>
          <a:lstStyle/>
          <a:p>
            <a:r>
              <a:rPr lang="en-US" dirty="0">
                <a:hlinkClick r:id="rId6"/>
              </a:rPr>
              <a:t>https://www.timestables.co.uk/multiplication-tables-check/</a:t>
            </a:r>
            <a:r>
              <a:rPr lang="en-US" dirty="0"/>
              <a:t>  </a:t>
            </a:r>
          </a:p>
        </p:txBody>
      </p:sp>
    </p:spTree>
    <p:extLst>
      <p:ext uri="{BB962C8B-B14F-4D97-AF65-F5344CB8AC3E}">
        <p14:creationId xmlns:p14="http://schemas.microsoft.com/office/powerpoint/2010/main" val="32970634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9FA3E9A-07C8-4167-8D39-A6CD26C3FAA6}"/>
              </a:ext>
            </a:extLst>
          </p:cNvPr>
          <p:cNvPicPr>
            <a:picLocks noChangeAspect="1"/>
          </p:cNvPicPr>
          <p:nvPr/>
        </p:nvPicPr>
        <p:blipFill>
          <a:blip r:embed="rId2"/>
          <a:stretch>
            <a:fillRect/>
          </a:stretch>
        </p:blipFill>
        <p:spPr>
          <a:xfrm>
            <a:off x="0" y="4785756"/>
            <a:ext cx="12192000" cy="2072244"/>
          </a:xfrm>
          <a:prstGeom prst="rect">
            <a:avLst/>
          </a:prstGeom>
        </p:spPr>
      </p:pic>
      <p:sp>
        <p:nvSpPr>
          <p:cNvPr id="4" name="TextBox 3">
            <a:extLst>
              <a:ext uri="{FF2B5EF4-FFF2-40B4-BE49-F238E27FC236}">
                <a16:creationId xmlns:a16="http://schemas.microsoft.com/office/drawing/2014/main" id="{E13A74DE-4DDE-4927-8D92-FB3E39FEAA24}"/>
              </a:ext>
            </a:extLst>
          </p:cNvPr>
          <p:cNvSpPr txBox="1"/>
          <p:nvPr/>
        </p:nvSpPr>
        <p:spPr>
          <a:xfrm>
            <a:off x="1996538" y="1453369"/>
            <a:ext cx="9736281" cy="2308324"/>
          </a:xfrm>
          <a:prstGeom prst="rect">
            <a:avLst/>
          </a:prstGeom>
          <a:noFill/>
        </p:spPr>
        <p:txBody>
          <a:bodyPr wrap="square">
            <a:spAutoFit/>
          </a:bodyPr>
          <a:lstStyle/>
          <a:p>
            <a:pPr marL="342900" indent="-342900">
              <a:buFont typeface="Arial" panose="020B0604020202020204" pitchFamily="34" charset="0"/>
              <a:buChar char="•"/>
            </a:pPr>
            <a:r>
              <a:rPr lang="en-GB" sz="2400" dirty="0"/>
              <a:t>The check will focus on what they know about times tables.</a:t>
            </a:r>
          </a:p>
          <a:p>
            <a:pPr marL="342900" indent="-342900">
              <a:buFont typeface="Arial" panose="020B0604020202020204" pitchFamily="34" charset="0"/>
              <a:buChar char="•"/>
            </a:pPr>
            <a:r>
              <a:rPr lang="en-GB" sz="2400" dirty="0"/>
              <a:t>It won’t reflect their understanding of wider mathematical topics. </a:t>
            </a:r>
          </a:p>
          <a:p>
            <a:pPr marL="342900" indent="-342900">
              <a:buFont typeface="Arial" panose="020B0604020202020204" pitchFamily="34" charset="0"/>
              <a:buChar char="•"/>
            </a:pPr>
            <a:r>
              <a:rPr lang="en-GB" sz="2400" dirty="0"/>
              <a:t>The check is only 5 minutes long.</a:t>
            </a:r>
          </a:p>
          <a:p>
            <a:pPr marL="342900" indent="-342900">
              <a:buFont typeface="Arial" panose="020B0604020202020204" pitchFamily="34" charset="0"/>
              <a:buChar char="•"/>
            </a:pPr>
            <a:r>
              <a:rPr lang="en-GB" sz="2400" dirty="0"/>
              <a:t>For most children, the check will last for a maximum of 5 minutes. When they have finished, they will not need to repeat the check, regardless of their final score.</a:t>
            </a:r>
          </a:p>
        </p:txBody>
      </p:sp>
      <p:sp>
        <p:nvSpPr>
          <p:cNvPr id="3" name="Rectangle 2">
            <a:extLst>
              <a:ext uri="{FF2B5EF4-FFF2-40B4-BE49-F238E27FC236}">
                <a16:creationId xmlns:a16="http://schemas.microsoft.com/office/drawing/2014/main" id="{B2FA5BF0-083E-4945-861B-B89D176600F9}"/>
              </a:ext>
            </a:extLst>
          </p:cNvPr>
          <p:cNvSpPr/>
          <p:nvPr/>
        </p:nvSpPr>
        <p:spPr>
          <a:xfrm>
            <a:off x="705444" y="259761"/>
            <a:ext cx="11172995" cy="707886"/>
          </a:xfrm>
          <a:prstGeom prst="rect">
            <a:avLst/>
          </a:prstGeom>
          <a:noFill/>
        </p:spPr>
        <p:txBody>
          <a:bodyPr wrap="none" lIns="91440" tIns="45720" rIns="91440" bIns="45720">
            <a:spAutoFit/>
          </a:bodyPr>
          <a:lstStyle/>
          <a:p>
            <a:pPr algn="ctr"/>
            <a:r>
              <a:rPr lang="en-GB" sz="4000" u="sng" dirty="0"/>
              <a:t>Remember this about the multiplication tables check</a:t>
            </a:r>
            <a:endParaRPr lang="en-GB" sz="4000" b="0" u="sng" cap="none" spc="0" dirty="0">
              <a:ln w="0"/>
              <a:solidFill>
                <a:schemeClr val="tx1"/>
              </a:solidFill>
              <a:effectLst>
                <a:outerShdw blurRad="38100" dist="19050" dir="2700000" algn="tl" rotWithShape="0">
                  <a:schemeClr val="dk1">
                    <a:alpha val="40000"/>
                  </a:schemeClr>
                </a:outerShdw>
              </a:effectLst>
            </a:endParaRPr>
          </a:p>
        </p:txBody>
      </p:sp>
      <p:pic>
        <p:nvPicPr>
          <p:cNvPr id="6" name="Picture 5">
            <a:extLst>
              <a:ext uri="{FF2B5EF4-FFF2-40B4-BE49-F238E27FC236}">
                <a16:creationId xmlns:a16="http://schemas.microsoft.com/office/drawing/2014/main" id="{547986AF-5ED9-4FDE-910C-2204DB119B5F}"/>
              </a:ext>
            </a:extLst>
          </p:cNvPr>
          <p:cNvPicPr>
            <a:picLocks noChangeAspect="1"/>
          </p:cNvPicPr>
          <p:nvPr/>
        </p:nvPicPr>
        <p:blipFill>
          <a:blip r:embed="rId3"/>
          <a:stretch>
            <a:fillRect/>
          </a:stretch>
        </p:blipFill>
        <p:spPr>
          <a:xfrm>
            <a:off x="0" y="0"/>
            <a:ext cx="787905" cy="593210"/>
          </a:xfrm>
          <a:prstGeom prst="rect">
            <a:avLst/>
          </a:prstGeom>
        </p:spPr>
      </p:pic>
    </p:spTree>
    <p:extLst>
      <p:ext uri="{BB962C8B-B14F-4D97-AF65-F5344CB8AC3E}">
        <p14:creationId xmlns:p14="http://schemas.microsoft.com/office/powerpoint/2010/main" val="2574922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9FA3E9A-07C8-4167-8D39-A6CD26C3FAA6}"/>
              </a:ext>
            </a:extLst>
          </p:cNvPr>
          <p:cNvPicPr>
            <a:picLocks noChangeAspect="1"/>
          </p:cNvPicPr>
          <p:nvPr/>
        </p:nvPicPr>
        <p:blipFill>
          <a:blip r:embed="rId2"/>
          <a:stretch>
            <a:fillRect/>
          </a:stretch>
        </p:blipFill>
        <p:spPr>
          <a:xfrm>
            <a:off x="0" y="4785756"/>
            <a:ext cx="12192000" cy="2072244"/>
          </a:xfrm>
          <a:prstGeom prst="rect">
            <a:avLst/>
          </a:prstGeom>
        </p:spPr>
      </p:pic>
      <p:sp>
        <p:nvSpPr>
          <p:cNvPr id="3" name="Rectangle 2">
            <a:extLst>
              <a:ext uri="{FF2B5EF4-FFF2-40B4-BE49-F238E27FC236}">
                <a16:creationId xmlns:a16="http://schemas.microsoft.com/office/drawing/2014/main" id="{B2FA5BF0-083E-4945-861B-B89D176600F9}"/>
              </a:ext>
            </a:extLst>
          </p:cNvPr>
          <p:cNvSpPr/>
          <p:nvPr/>
        </p:nvSpPr>
        <p:spPr>
          <a:xfrm>
            <a:off x="3907750" y="693210"/>
            <a:ext cx="3343351" cy="707886"/>
          </a:xfrm>
          <a:prstGeom prst="rect">
            <a:avLst/>
          </a:prstGeom>
          <a:noFill/>
        </p:spPr>
        <p:txBody>
          <a:bodyPr wrap="none" lIns="91440" tIns="45720" rIns="91440" bIns="45720">
            <a:spAutoFit/>
          </a:bodyPr>
          <a:lstStyle/>
          <a:p>
            <a:pPr algn="ctr"/>
            <a:r>
              <a:rPr lang="en-GB" sz="4000" u="sng" dirty="0"/>
              <a:t>Any questions?</a:t>
            </a:r>
            <a:endParaRPr lang="en-GB" sz="4000" b="0" u="sng" cap="none" spc="0" dirty="0">
              <a:ln w="0"/>
              <a:solidFill>
                <a:schemeClr val="tx1"/>
              </a:solidFill>
              <a:effectLst>
                <a:outerShdw blurRad="38100" dist="19050" dir="2700000" algn="tl" rotWithShape="0">
                  <a:schemeClr val="dk1">
                    <a:alpha val="40000"/>
                  </a:schemeClr>
                </a:outerShdw>
              </a:effectLst>
            </a:endParaRPr>
          </a:p>
        </p:txBody>
      </p:sp>
      <p:pic>
        <p:nvPicPr>
          <p:cNvPr id="1026" name="Picture 2" descr="QuestionMark Question?Mark? - Home | Facebook">
            <a:extLst>
              <a:ext uri="{FF2B5EF4-FFF2-40B4-BE49-F238E27FC236}">
                <a16:creationId xmlns:a16="http://schemas.microsoft.com/office/drawing/2014/main" id="{DA5903BF-9E72-44D9-84AD-437DDCD26D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8516" y="1534358"/>
            <a:ext cx="1847850" cy="24669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QuestionMark Question?Mark? - Home | Facebook">
            <a:extLst>
              <a:ext uri="{FF2B5EF4-FFF2-40B4-BE49-F238E27FC236}">
                <a16:creationId xmlns:a16="http://schemas.microsoft.com/office/drawing/2014/main" id="{4C884A7D-286A-4B0A-8C5E-D23A85F5B9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9254" y="2195512"/>
            <a:ext cx="1847850" cy="246697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QuestionMark Question?Mark? - Home | Facebook">
            <a:extLst>
              <a:ext uri="{FF2B5EF4-FFF2-40B4-BE49-F238E27FC236}">
                <a16:creationId xmlns:a16="http://schemas.microsoft.com/office/drawing/2014/main" id="{31E6EA12-86A2-475E-97D6-811966E0BC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45509" y="1253309"/>
            <a:ext cx="1847850" cy="246697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9668728D-05D9-44FC-87CE-6BE953254D55}"/>
              </a:ext>
            </a:extLst>
          </p:cNvPr>
          <p:cNvPicPr>
            <a:picLocks noChangeAspect="1"/>
          </p:cNvPicPr>
          <p:nvPr/>
        </p:nvPicPr>
        <p:blipFill>
          <a:blip r:embed="rId4"/>
          <a:stretch>
            <a:fillRect/>
          </a:stretch>
        </p:blipFill>
        <p:spPr>
          <a:xfrm>
            <a:off x="0" y="0"/>
            <a:ext cx="787905" cy="593210"/>
          </a:xfrm>
          <a:prstGeom prst="rect">
            <a:avLst/>
          </a:prstGeom>
        </p:spPr>
      </p:pic>
      <p:pic>
        <p:nvPicPr>
          <p:cNvPr id="9" name="Picture 8">
            <a:extLst>
              <a:ext uri="{FF2B5EF4-FFF2-40B4-BE49-F238E27FC236}">
                <a16:creationId xmlns:a16="http://schemas.microsoft.com/office/drawing/2014/main" id="{1A03AB55-E11B-47E9-AAF2-544A8747260A}"/>
              </a:ext>
            </a:extLst>
          </p:cNvPr>
          <p:cNvPicPr>
            <a:picLocks noChangeAspect="1"/>
          </p:cNvPicPr>
          <p:nvPr/>
        </p:nvPicPr>
        <p:blipFill>
          <a:blip r:embed="rId4"/>
          <a:stretch>
            <a:fillRect/>
          </a:stretch>
        </p:blipFill>
        <p:spPr>
          <a:xfrm>
            <a:off x="11404095" y="51460"/>
            <a:ext cx="787905" cy="593210"/>
          </a:xfrm>
          <a:prstGeom prst="rect">
            <a:avLst/>
          </a:prstGeom>
        </p:spPr>
      </p:pic>
    </p:spTree>
    <p:extLst>
      <p:ext uri="{BB962C8B-B14F-4D97-AF65-F5344CB8AC3E}">
        <p14:creationId xmlns:p14="http://schemas.microsoft.com/office/powerpoint/2010/main" val="33317029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TotalTime>
  <Words>1093</Words>
  <Application>Microsoft Office PowerPoint</Application>
  <PresentationFormat>Widescreen</PresentationFormat>
  <Paragraphs>100</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arial</vt:lpstr>
      <vt:lpstr>Calibri</vt:lpstr>
      <vt:lpstr>Calibri Light</vt:lpstr>
      <vt:lpstr>GDS Transport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Dave Jenkins</dc:creator>
  <cp:lastModifiedBy>Laura Smith</cp:lastModifiedBy>
  <cp:revision>8</cp:revision>
  <dcterms:created xsi:type="dcterms:W3CDTF">2022-01-26T13:33:01Z</dcterms:created>
  <dcterms:modified xsi:type="dcterms:W3CDTF">2023-03-26T10:10:45Z</dcterms:modified>
</cp:coreProperties>
</file>