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357" r:id="rId3"/>
    <p:sldId id="403" r:id="rId4"/>
    <p:sldId id="404" r:id="rId5"/>
    <p:sldId id="358" r:id="rId6"/>
    <p:sldId id="413" r:id="rId7"/>
    <p:sldId id="365" r:id="rId8"/>
    <p:sldId id="366" r:id="rId9"/>
    <p:sldId id="414" r:id="rId10"/>
    <p:sldId id="417" r:id="rId11"/>
    <p:sldId id="418" r:id="rId12"/>
    <p:sldId id="425" r:id="rId13"/>
    <p:sldId id="426" r:id="rId14"/>
    <p:sldId id="415" r:id="rId15"/>
    <p:sldId id="427" r:id="rId16"/>
    <p:sldId id="428" r:id="rId17"/>
    <p:sldId id="429" r:id="rId18"/>
    <p:sldId id="407" r:id="rId19"/>
    <p:sldId id="442" r:id="rId20"/>
    <p:sldId id="443" r:id="rId21"/>
    <p:sldId id="430" r:id="rId22"/>
    <p:sldId id="416" r:id="rId23"/>
    <p:sldId id="419" r:id="rId24"/>
    <p:sldId id="420" r:id="rId25"/>
    <p:sldId id="421" r:id="rId26"/>
    <p:sldId id="422" r:id="rId27"/>
    <p:sldId id="423" r:id="rId28"/>
    <p:sldId id="424" r:id="rId29"/>
    <p:sldId id="431" r:id="rId30"/>
    <p:sldId id="432" r:id="rId31"/>
    <p:sldId id="433" r:id="rId32"/>
    <p:sldId id="434" r:id="rId33"/>
    <p:sldId id="435" r:id="rId34"/>
    <p:sldId id="436" r:id="rId35"/>
    <p:sldId id="401" r:id="rId36"/>
    <p:sldId id="437" r:id="rId37"/>
    <p:sldId id="438" r:id="rId38"/>
    <p:sldId id="441" r:id="rId39"/>
    <p:sldId id="439" r:id="rId40"/>
    <p:sldId id="44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13" autoAdjust="0"/>
    <p:restoredTop sz="92752" autoAdjust="0"/>
  </p:normalViewPr>
  <p:slideViewPr>
    <p:cSldViewPr snapToGrid="0">
      <p:cViewPr varScale="1">
        <p:scale>
          <a:sx n="66" d="100"/>
          <a:sy n="66" d="100"/>
        </p:scale>
        <p:origin x="65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BC0094-2914-4282-94FD-C1DC2B873413}" type="datetimeFigureOut">
              <a:rPr lang="en-GB" smtClean="0"/>
              <a:t>04/12/2023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23893D-6487-419E-92DF-C0EEC825D7DB}" type="slidenum">
              <a:rPr lang="en-GB" smtClean="0"/>
              <a:t>‹#›</a:t>
            </a:fld>
            <a:endParaRPr lang="en-GB"/>
          </a:p>
        </p:txBody>
      </p:sp>
    </p:spTree>
    <p:extLst>
      <p:ext uri="{BB962C8B-B14F-4D97-AF65-F5344CB8AC3E}">
        <p14:creationId xmlns:p14="http://schemas.microsoft.com/office/powerpoint/2010/main" val="40654979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2</a:t>
            </a:fld>
            <a:endParaRPr lang="en-GB"/>
          </a:p>
        </p:txBody>
      </p:sp>
    </p:spTree>
    <p:extLst>
      <p:ext uri="{BB962C8B-B14F-4D97-AF65-F5344CB8AC3E}">
        <p14:creationId xmlns:p14="http://schemas.microsoft.com/office/powerpoint/2010/main" val="40151932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3</a:t>
            </a:fld>
            <a:endParaRPr lang="en-GB"/>
          </a:p>
        </p:txBody>
      </p:sp>
    </p:spTree>
    <p:extLst>
      <p:ext uri="{BB962C8B-B14F-4D97-AF65-F5344CB8AC3E}">
        <p14:creationId xmlns:p14="http://schemas.microsoft.com/office/powerpoint/2010/main" val="13236883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4</a:t>
            </a:fld>
            <a:endParaRPr lang="en-GB"/>
          </a:p>
        </p:txBody>
      </p:sp>
    </p:spTree>
    <p:extLst>
      <p:ext uri="{BB962C8B-B14F-4D97-AF65-F5344CB8AC3E}">
        <p14:creationId xmlns:p14="http://schemas.microsoft.com/office/powerpoint/2010/main" val="24325099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5</a:t>
            </a:fld>
            <a:endParaRPr lang="en-GB"/>
          </a:p>
        </p:txBody>
      </p:sp>
    </p:spTree>
    <p:extLst>
      <p:ext uri="{BB962C8B-B14F-4D97-AF65-F5344CB8AC3E}">
        <p14:creationId xmlns:p14="http://schemas.microsoft.com/office/powerpoint/2010/main" val="21052297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6</a:t>
            </a:fld>
            <a:endParaRPr lang="en-GB"/>
          </a:p>
        </p:txBody>
      </p:sp>
    </p:spTree>
    <p:extLst>
      <p:ext uri="{BB962C8B-B14F-4D97-AF65-F5344CB8AC3E}">
        <p14:creationId xmlns:p14="http://schemas.microsoft.com/office/powerpoint/2010/main" val="18588396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8</a:t>
            </a:fld>
            <a:endParaRPr lang="en-GB"/>
          </a:p>
        </p:txBody>
      </p:sp>
    </p:spTree>
    <p:extLst>
      <p:ext uri="{BB962C8B-B14F-4D97-AF65-F5344CB8AC3E}">
        <p14:creationId xmlns:p14="http://schemas.microsoft.com/office/powerpoint/2010/main" val="18392393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9</a:t>
            </a:fld>
            <a:endParaRPr lang="en-GB"/>
          </a:p>
        </p:txBody>
      </p:sp>
    </p:spTree>
    <p:extLst>
      <p:ext uri="{BB962C8B-B14F-4D97-AF65-F5344CB8AC3E}">
        <p14:creationId xmlns:p14="http://schemas.microsoft.com/office/powerpoint/2010/main" val="39993670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10</a:t>
            </a:fld>
            <a:endParaRPr lang="en-GB"/>
          </a:p>
        </p:txBody>
      </p:sp>
    </p:spTree>
    <p:extLst>
      <p:ext uri="{BB962C8B-B14F-4D97-AF65-F5344CB8AC3E}">
        <p14:creationId xmlns:p14="http://schemas.microsoft.com/office/powerpoint/2010/main" val="1325534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11</a:t>
            </a:fld>
            <a:endParaRPr lang="en-GB"/>
          </a:p>
        </p:txBody>
      </p:sp>
    </p:spTree>
    <p:extLst>
      <p:ext uri="{BB962C8B-B14F-4D97-AF65-F5344CB8AC3E}">
        <p14:creationId xmlns:p14="http://schemas.microsoft.com/office/powerpoint/2010/main" val="4050414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12</a:t>
            </a:fld>
            <a:endParaRPr lang="en-GB"/>
          </a:p>
        </p:txBody>
      </p:sp>
    </p:spTree>
    <p:extLst>
      <p:ext uri="{BB962C8B-B14F-4D97-AF65-F5344CB8AC3E}">
        <p14:creationId xmlns:p14="http://schemas.microsoft.com/office/powerpoint/2010/main" val="40485770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13</a:t>
            </a:fld>
            <a:endParaRPr lang="en-GB"/>
          </a:p>
        </p:txBody>
      </p:sp>
    </p:spTree>
    <p:extLst>
      <p:ext uri="{BB962C8B-B14F-4D97-AF65-F5344CB8AC3E}">
        <p14:creationId xmlns:p14="http://schemas.microsoft.com/office/powerpoint/2010/main" val="7676363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14</a:t>
            </a:fld>
            <a:endParaRPr lang="en-GB"/>
          </a:p>
        </p:txBody>
      </p:sp>
    </p:spTree>
    <p:extLst>
      <p:ext uri="{BB962C8B-B14F-4D97-AF65-F5344CB8AC3E}">
        <p14:creationId xmlns:p14="http://schemas.microsoft.com/office/powerpoint/2010/main" val="32474911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15</a:t>
            </a:fld>
            <a:endParaRPr lang="en-GB"/>
          </a:p>
        </p:txBody>
      </p:sp>
    </p:spTree>
    <p:extLst>
      <p:ext uri="{BB962C8B-B14F-4D97-AF65-F5344CB8AC3E}">
        <p14:creationId xmlns:p14="http://schemas.microsoft.com/office/powerpoint/2010/main" val="39783777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16</a:t>
            </a:fld>
            <a:endParaRPr lang="en-GB"/>
          </a:p>
        </p:txBody>
      </p:sp>
    </p:spTree>
    <p:extLst>
      <p:ext uri="{BB962C8B-B14F-4D97-AF65-F5344CB8AC3E}">
        <p14:creationId xmlns:p14="http://schemas.microsoft.com/office/powerpoint/2010/main" val="11192437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17</a:t>
            </a:fld>
            <a:endParaRPr lang="en-GB"/>
          </a:p>
        </p:txBody>
      </p:sp>
    </p:spTree>
    <p:extLst>
      <p:ext uri="{BB962C8B-B14F-4D97-AF65-F5344CB8AC3E}">
        <p14:creationId xmlns:p14="http://schemas.microsoft.com/office/powerpoint/2010/main" val="21137900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18</a:t>
            </a:fld>
            <a:endParaRPr lang="en-GB"/>
          </a:p>
        </p:txBody>
      </p:sp>
    </p:spTree>
    <p:extLst>
      <p:ext uri="{BB962C8B-B14F-4D97-AF65-F5344CB8AC3E}">
        <p14:creationId xmlns:p14="http://schemas.microsoft.com/office/powerpoint/2010/main" val="13362331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19</a:t>
            </a:fld>
            <a:endParaRPr lang="en-GB"/>
          </a:p>
        </p:txBody>
      </p:sp>
    </p:spTree>
    <p:extLst>
      <p:ext uri="{BB962C8B-B14F-4D97-AF65-F5344CB8AC3E}">
        <p14:creationId xmlns:p14="http://schemas.microsoft.com/office/powerpoint/2010/main" val="30106581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20</a:t>
            </a:fld>
            <a:endParaRPr lang="en-GB"/>
          </a:p>
        </p:txBody>
      </p:sp>
    </p:spTree>
    <p:extLst>
      <p:ext uri="{BB962C8B-B14F-4D97-AF65-F5344CB8AC3E}">
        <p14:creationId xmlns:p14="http://schemas.microsoft.com/office/powerpoint/2010/main" val="32712310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21</a:t>
            </a:fld>
            <a:endParaRPr lang="en-GB"/>
          </a:p>
        </p:txBody>
      </p:sp>
    </p:spTree>
    <p:extLst>
      <p:ext uri="{BB962C8B-B14F-4D97-AF65-F5344CB8AC3E}">
        <p14:creationId xmlns:p14="http://schemas.microsoft.com/office/powerpoint/2010/main" val="25511678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22</a:t>
            </a:fld>
            <a:endParaRPr lang="en-GB"/>
          </a:p>
        </p:txBody>
      </p:sp>
    </p:spTree>
    <p:extLst>
      <p:ext uri="{BB962C8B-B14F-4D97-AF65-F5344CB8AC3E}">
        <p14:creationId xmlns:p14="http://schemas.microsoft.com/office/powerpoint/2010/main" val="20088896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23</a:t>
            </a:fld>
            <a:endParaRPr lang="en-GB"/>
          </a:p>
        </p:txBody>
      </p:sp>
    </p:spTree>
    <p:extLst>
      <p:ext uri="{BB962C8B-B14F-4D97-AF65-F5344CB8AC3E}">
        <p14:creationId xmlns:p14="http://schemas.microsoft.com/office/powerpoint/2010/main" val="18779698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24</a:t>
            </a:fld>
            <a:endParaRPr lang="en-GB"/>
          </a:p>
        </p:txBody>
      </p:sp>
    </p:spTree>
    <p:extLst>
      <p:ext uri="{BB962C8B-B14F-4D97-AF65-F5344CB8AC3E}">
        <p14:creationId xmlns:p14="http://schemas.microsoft.com/office/powerpoint/2010/main" val="10606482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25</a:t>
            </a:fld>
            <a:endParaRPr lang="en-GB"/>
          </a:p>
        </p:txBody>
      </p:sp>
    </p:spTree>
    <p:extLst>
      <p:ext uri="{BB962C8B-B14F-4D97-AF65-F5344CB8AC3E}">
        <p14:creationId xmlns:p14="http://schemas.microsoft.com/office/powerpoint/2010/main" val="6755915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26</a:t>
            </a:fld>
            <a:endParaRPr lang="en-GB"/>
          </a:p>
        </p:txBody>
      </p:sp>
    </p:spTree>
    <p:extLst>
      <p:ext uri="{BB962C8B-B14F-4D97-AF65-F5344CB8AC3E}">
        <p14:creationId xmlns:p14="http://schemas.microsoft.com/office/powerpoint/2010/main" val="27134870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27</a:t>
            </a:fld>
            <a:endParaRPr lang="en-GB"/>
          </a:p>
        </p:txBody>
      </p:sp>
    </p:spTree>
    <p:extLst>
      <p:ext uri="{BB962C8B-B14F-4D97-AF65-F5344CB8AC3E}">
        <p14:creationId xmlns:p14="http://schemas.microsoft.com/office/powerpoint/2010/main" val="13995260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28</a:t>
            </a:fld>
            <a:endParaRPr lang="en-GB"/>
          </a:p>
        </p:txBody>
      </p:sp>
    </p:spTree>
    <p:extLst>
      <p:ext uri="{BB962C8B-B14F-4D97-AF65-F5344CB8AC3E}">
        <p14:creationId xmlns:p14="http://schemas.microsoft.com/office/powerpoint/2010/main" val="2927440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29</a:t>
            </a:fld>
            <a:endParaRPr lang="en-GB"/>
          </a:p>
        </p:txBody>
      </p:sp>
    </p:spTree>
    <p:extLst>
      <p:ext uri="{BB962C8B-B14F-4D97-AF65-F5344CB8AC3E}">
        <p14:creationId xmlns:p14="http://schemas.microsoft.com/office/powerpoint/2010/main" val="1516749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30</a:t>
            </a:fld>
            <a:endParaRPr lang="en-GB"/>
          </a:p>
        </p:txBody>
      </p:sp>
    </p:spTree>
    <p:extLst>
      <p:ext uri="{BB962C8B-B14F-4D97-AF65-F5344CB8AC3E}">
        <p14:creationId xmlns:p14="http://schemas.microsoft.com/office/powerpoint/2010/main" val="365025143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31</a:t>
            </a:fld>
            <a:endParaRPr lang="en-GB"/>
          </a:p>
        </p:txBody>
      </p:sp>
    </p:spTree>
    <p:extLst>
      <p:ext uri="{BB962C8B-B14F-4D97-AF65-F5344CB8AC3E}">
        <p14:creationId xmlns:p14="http://schemas.microsoft.com/office/powerpoint/2010/main" val="335126192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32</a:t>
            </a:fld>
            <a:endParaRPr lang="en-GB"/>
          </a:p>
        </p:txBody>
      </p:sp>
    </p:spTree>
    <p:extLst>
      <p:ext uri="{BB962C8B-B14F-4D97-AF65-F5344CB8AC3E}">
        <p14:creationId xmlns:p14="http://schemas.microsoft.com/office/powerpoint/2010/main" val="1762599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33</a:t>
            </a:fld>
            <a:endParaRPr lang="en-GB"/>
          </a:p>
        </p:txBody>
      </p:sp>
    </p:spTree>
    <p:extLst>
      <p:ext uri="{BB962C8B-B14F-4D97-AF65-F5344CB8AC3E}">
        <p14:creationId xmlns:p14="http://schemas.microsoft.com/office/powerpoint/2010/main" val="31791697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34</a:t>
            </a:fld>
            <a:endParaRPr lang="en-GB"/>
          </a:p>
        </p:txBody>
      </p:sp>
    </p:spTree>
    <p:extLst>
      <p:ext uri="{BB962C8B-B14F-4D97-AF65-F5344CB8AC3E}">
        <p14:creationId xmlns:p14="http://schemas.microsoft.com/office/powerpoint/2010/main" val="78120689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35</a:t>
            </a:fld>
            <a:endParaRPr lang="en-GB"/>
          </a:p>
        </p:txBody>
      </p:sp>
    </p:spTree>
    <p:extLst>
      <p:ext uri="{BB962C8B-B14F-4D97-AF65-F5344CB8AC3E}">
        <p14:creationId xmlns:p14="http://schemas.microsoft.com/office/powerpoint/2010/main" val="416882497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36</a:t>
            </a:fld>
            <a:endParaRPr lang="en-GB"/>
          </a:p>
        </p:txBody>
      </p:sp>
    </p:spTree>
    <p:extLst>
      <p:ext uri="{BB962C8B-B14F-4D97-AF65-F5344CB8AC3E}">
        <p14:creationId xmlns:p14="http://schemas.microsoft.com/office/powerpoint/2010/main" val="5660704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37</a:t>
            </a:fld>
            <a:endParaRPr lang="en-GB"/>
          </a:p>
        </p:txBody>
      </p:sp>
    </p:spTree>
    <p:extLst>
      <p:ext uri="{BB962C8B-B14F-4D97-AF65-F5344CB8AC3E}">
        <p14:creationId xmlns:p14="http://schemas.microsoft.com/office/powerpoint/2010/main" val="249943818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38</a:t>
            </a:fld>
            <a:endParaRPr lang="en-GB"/>
          </a:p>
        </p:txBody>
      </p:sp>
    </p:spTree>
    <p:extLst>
      <p:ext uri="{BB962C8B-B14F-4D97-AF65-F5344CB8AC3E}">
        <p14:creationId xmlns:p14="http://schemas.microsoft.com/office/powerpoint/2010/main" val="7534890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39</a:t>
            </a:fld>
            <a:endParaRPr lang="en-GB"/>
          </a:p>
        </p:txBody>
      </p:sp>
    </p:spTree>
    <p:extLst>
      <p:ext uri="{BB962C8B-B14F-4D97-AF65-F5344CB8AC3E}">
        <p14:creationId xmlns:p14="http://schemas.microsoft.com/office/powerpoint/2010/main" val="98948090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40</a:t>
            </a:fld>
            <a:endParaRPr lang="en-GB"/>
          </a:p>
        </p:txBody>
      </p:sp>
    </p:spTree>
    <p:extLst>
      <p:ext uri="{BB962C8B-B14F-4D97-AF65-F5344CB8AC3E}">
        <p14:creationId xmlns:p14="http://schemas.microsoft.com/office/powerpoint/2010/main" val="38992840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F4447B6-A3E1-42AE-BE35-A00095BDF0BF}" type="datetimeFigureOut">
              <a:rPr lang="en-GB" smtClean="0"/>
              <a:t>04/12/2023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29894340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4447B6-A3E1-42AE-BE35-A00095BDF0BF}" type="datetimeFigureOut">
              <a:rPr lang="en-GB" smtClean="0"/>
              <a:t>04/12/2023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17188447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F4447B6-A3E1-42AE-BE35-A00095BDF0BF}" type="datetimeFigureOut">
              <a:rPr lang="en-GB" smtClean="0"/>
              <a:t>04/12/2023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13053244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F4447B6-A3E1-42AE-BE35-A00095BDF0BF}" type="datetimeFigureOut">
              <a:rPr lang="en-GB" smtClean="0"/>
              <a:t>04/12/2023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4076827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F4447B6-A3E1-42AE-BE35-A00095BDF0BF}" type="datetimeFigureOut">
              <a:rPr lang="en-GB" smtClean="0"/>
              <a:t>04/12/2023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1153152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F4447B6-A3E1-42AE-BE35-A00095BDF0BF}" type="datetimeFigureOut">
              <a:rPr lang="en-GB" smtClean="0"/>
              <a:t>04/12/2023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848840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4447B6-A3E1-42AE-BE35-A00095BDF0BF}" type="datetimeFigureOut">
              <a:rPr lang="en-GB" smtClean="0"/>
              <a:t>04/12/2023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3381602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F4447B6-A3E1-42AE-BE35-A00095BDF0BF}" type="datetimeFigureOut">
              <a:rPr lang="en-GB" smtClean="0"/>
              <a:t>04/12/2023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16655186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F4447B6-A3E1-42AE-BE35-A00095BDF0BF}" type="datetimeFigureOut">
              <a:rPr lang="en-GB" smtClean="0"/>
              <a:t>04/12/2023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409677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4447B6-A3E1-42AE-BE35-A00095BDF0BF}" type="datetimeFigureOut">
              <a:rPr lang="en-GB" smtClean="0"/>
              <a:t>04/12/2023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30018708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4447B6-A3E1-42AE-BE35-A00095BDF0BF}" type="datetimeFigureOut">
              <a:rPr lang="en-GB" smtClean="0"/>
              <a:t>04/12/2023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2332937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4447B6-A3E1-42AE-BE35-A00095BDF0BF}" type="datetimeFigureOut">
              <a:rPr lang="en-GB" smtClean="0"/>
              <a:t>04/12/2023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1F98D6-9DA6-4337-92BF-677A500DDDA8}" type="slidenum">
              <a:rPr lang="en-GB" smtClean="0"/>
              <a:t>‹#›</a:t>
            </a:fld>
            <a:endParaRPr lang="en-GB"/>
          </a:p>
        </p:txBody>
      </p:sp>
    </p:spTree>
    <p:extLst>
      <p:ext uri="{BB962C8B-B14F-4D97-AF65-F5344CB8AC3E}">
        <p14:creationId xmlns:p14="http://schemas.microsoft.com/office/powerpoint/2010/main" val="24096210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39.png"/><Relationship Id="rId4" Type="http://schemas.openxmlformats.org/officeDocument/2006/relationships/image" Target="../media/image38.png"/></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35.xml.rels><?xml version="1.0" encoding="UTF-8" standalone="yes"?>
<Relationships xmlns="http://schemas.openxmlformats.org/package/2006/relationships"><Relationship Id="rId3" Type="http://schemas.openxmlformats.org/officeDocument/2006/relationships/hyperlink" Target="https://www.stanleystpeters.co.uk/english/" TargetMode="External"/><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36.xml.rels><?xml version="1.0" encoding="UTF-8" standalone="yes"?>
<Relationships xmlns="http://schemas.openxmlformats.org/package/2006/relationships"><Relationship Id="rId3" Type="http://schemas.openxmlformats.org/officeDocument/2006/relationships/hyperlink" Target="https://www.stanleystpeters.co.uk/english/"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45.png"/></Relationships>
</file>

<file path=ppt/slides/_rels/slide37.xml.rels><?xml version="1.0" encoding="UTF-8" standalone="yes"?>
<Relationships xmlns="http://schemas.openxmlformats.org/package/2006/relationships"><Relationship Id="rId3" Type="http://schemas.openxmlformats.org/officeDocument/2006/relationships/hyperlink" Target="https://www.stanleystpeters.co.uk/english/"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7.png"/></Relationships>
</file>

<file path=ppt/slides/_rels/slide3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4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8" name="Picture 4" descr="Image result for stanley st peters wakefield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885190"/>
            <a:ext cx="12192000" cy="909399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453736" y="6444734"/>
            <a:ext cx="7896136" cy="369332"/>
          </a:xfrm>
          <a:prstGeom prst="rect">
            <a:avLst/>
          </a:prstGeom>
        </p:spPr>
        <p:txBody>
          <a:bodyPr wrap="none">
            <a:spAutoFit/>
          </a:bodyPr>
          <a:lstStyle/>
          <a:p>
            <a:pPr fontAlgn="t"/>
            <a:r>
              <a:rPr lang="en-GB" b="0" i="1" dirty="0">
                <a:solidFill>
                  <a:srgbClr val="FBE814"/>
                </a:solidFill>
                <a:effectLst/>
                <a:latin typeface="Lato"/>
              </a:rPr>
              <a:t>Friendship, Forgiveness, Courage, Perseverance, Honesty and Acceptance</a:t>
            </a:r>
          </a:p>
        </p:txBody>
      </p:sp>
      <p:sp>
        <p:nvSpPr>
          <p:cNvPr id="10" name="TextBox 9"/>
          <p:cNvSpPr txBox="1"/>
          <p:nvPr/>
        </p:nvSpPr>
        <p:spPr>
          <a:xfrm>
            <a:off x="3150079" y="130870"/>
            <a:ext cx="8342812" cy="7478970"/>
          </a:xfrm>
          <a:prstGeom prst="rect">
            <a:avLst/>
          </a:prstGeom>
          <a:noFill/>
        </p:spPr>
        <p:txBody>
          <a:bodyPr wrap="square" rtlCol="0">
            <a:spAutoFit/>
          </a:bodyPr>
          <a:lstStyle/>
          <a:p>
            <a:pPr algn="ctr"/>
            <a:r>
              <a:rPr lang="en-GB" sz="9600" dirty="0">
                <a:latin typeface="Gill Sans MT" panose="020B0502020104020203" pitchFamily="34" charset="0"/>
                <a:ea typeface="Segoe UI Emoji" panose="020B0502040204020203" pitchFamily="34" charset="0"/>
              </a:rPr>
              <a:t>Welcome to the </a:t>
            </a:r>
          </a:p>
          <a:p>
            <a:pPr algn="ctr"/>
            <a:r>
              <a:rPr lang="en-GB" sz="9600" dirty="0">
                <a:latin typeface="Gill Sans MT" panose="020B0502020104020203" pitchFamily="34" charset="0"/>
                <a:ea typeface="Segoe UI Emoji" panose="020B0502040204020203" pitchFamily="34" charset="0"/>
              </a:rPr>
              <a:t>Phonics </a:t>
            </a:r>
          </a:p>
          <a:p>
            <a:pPr algn="ctr"/>
            <a:r>
              <a:rPr lang="en-GB" sz="9600" dirty="0">
                <a:latin typeface="Gill Sans MT" panose="020B0502020104020203" pitchFamily="34" charset="0"/>
                <a:ea typeface="Segoe UI Emoji" panose="020B0502040204020203" pitchFamily="34" charset="0"/>
              </a:rPr>
              <a:t>LIT </a:t>
            </a:r>
          </a:p>
          <a:p>
            <a:pPr algn="ctr"/>
            <a:r>
              <a:rPr lang="en-GB" sz="9600" dirty="0">
                <a:latin typeface="Gill Sans MT" panose="020B0502020104020203" pitchFamily="34" charset="0"/>
                <a:ea typeface="Segoe UI Emoji" panose="020B0502040204020203" pitchFamily="34" charset="0"/>
              </a:rPr>
              <a:t>Session</a:t>
            </a:r>
          </a:p>
          <a:p>
            <a:pPr algn="ctr"/>
            <a:r>
              <a:rPr lang="en-GB" sz="9600" dirty="0">
                <a:latin typeface="Gill Sans MT" panose="020B0502020104020203" pitchFamily="34" charset="0"/>
                <a:ea typeface="Segoe UI Emoji" panose="020B0502040204020203" pitchFamily="34" charset="0"/>
              </a:rPr>
              <a:t> </a:t>
            </a:r>
          </a:p>
        </p:txBody>
      </p:sp>
    </p:spTree>
    <p:extLst>
      <p:ext uri="{BB962C8B-B14F-4D97-AF65-F5344CB8AC3E}">
        <p14:creationId xmlns:p14="http://schemas.microsoft.com/office/powerpoint/2010/main" val="477547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2579341" y="684867"/>
            <a:ext cx="8342812" cy="1015663"/>
          </a:xfrm>
          <a:prstGeom prst="rect">
            <a:avLst/>
          </a:prstGeom>
          <a:noFill/>
        </p:spPr>
        <p:txBody>
          <a:bodyPr wrap="square" rtlCol="0">
            <a:spAutoFit/>
          </a:bodyPr>
          <a:lstStyle/>
          <a:p>
            <a:pPr algn="ctr"/>
            <a:r>
              <a:rPr lang="en-GB" sz="6000" dirty="0">
                <a:latin typeface="Gill Sans MT" panose="020B0502020104020203" pitchFamily="34" charset="0"/>
                <a:ea typeface="Segoe UI Emoji" panose="020B0502040204020203" pitchFamily="34" charset="0"/>
              </a:rPr>
              <a:t>Our Phonics Vision</a:t>
            </a:r>
          </a:p>
        </p:txBody>
      </p:sp>
      <p:sp>
        <p:nvSpPr>
          <p:cNvPr id="2" name="TextBox 1"/>
          <p:cNvSpPr txBox="1"/>
          <p:nvPr/>
        </p:nvSpPr>
        <p:spPr>
          <a:xfrm>
            <a:off x="3116823" y="1700530"/>
            <a:ext cx="8704217" cy="4154984"/>
          </a:xfrm>
          <a:prstGeom prst="rect">
            <a:avLst/>
          </a:prstGeom>
          <a:noFill/>
        </p:spPr>
        <p:txBody>
          <a:bodyPr wrap="square" rtlCol="0">
            <a:spAutoFit/>
          </a:bodyPr>
          <a:lstStyle/>
          <a:p>
            <a:r>
              <a:rPr lang="en-GB" sz="2400" dirty="0"/>
              <a:t> </a:t>
            </a:r>
          </a:p>
          <a:p>
            <a:pPr fontAlgn="t"/>
            <a:r>
              <a:rPr lang="en-GB" sz="2400" dirty="0"/>
              <a:t>At Stanley St Peter’s our main aim is to ‘Unlock Potential and Celebrate Success’ and we believe that phonics is a fundamental skill that will allow us to achieve that aim.  Our consistent and rigorous approach to teaching early reading enables children to master the key skills that research suggests is important early on. To do this, we follow the Read Write Inc. programme; this sets out a sequence of lessons that teaches children to read accurately and fluently with good comprehension. They also learn to form each letter, spell correctly and compose their ideas step-by-step. </a:t>
            </a:r>
          </a:p>
          <a:p>
            <a:endParaRPr lang="en-GB" sz="2400" dirty="0"/>
          </a:p>
        </p:txBody>
      </p:sp>
      <p:sp>
        <p:nvSpPr>
          <p:cNvPr id="12" name="Rectangle 11"/>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Tree>
    <p:extLst>
      <p:ext uri="{BB962C8B-B14F-4D97-AF65-F5344CB8AC3E}">
        <p14:creationId xmlns:p14="http://schemas.microsoft.com/office/powerpoint/2010/main" val="19774377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3297798" y="361017"/>
            <a:ext cx="8342812" cy="2000548"/>
          </a:xfrm>
          <a:prstGeom prst="rect">
            <a:avLst/>
          </a:prstGeom>
          <a:noFill/>
        </p:spPr>
        <p:txBody>
          <a:bodyPr wrap="square" rtlCol="0">
            <a:spAutoFit/>
          </a:bodyPr>
          <a:lstStyle/>
          <a:p>
            <a:r>
              <a:rPr lang="en-GB" sz="3200" dirty="0"/>
              <a:t> </a:t>
            </a:r>
          </a:p>
          <a:p>
            <a:r>
              <a:rPr lang="en-GB" sz="3200" b="1" dirty="0"/>
              <a:t>What do we hope to achieve for our children?</a:t>
            </a:r>
            <a:endParaRPr lang="en-GB" sz="3200" dirty="0"/>
          </a:p>
          <a:p>
            <a:pPr algn="ctr"/>
            <a:endParaRPr lang="en-GB" sz="6000" dirty="0">
              <a:latin typeface="Gill Sans MT" panose="020B0502020104020203" pitchFamily="34" charset="0"/>
              <a:ea typeface="Segoe UI Emoji" panose="020B0502040204020203" pitchFamily="34" charset="0"/>
            </a:endParaRPr>
          </a:p>
        </p:txBody>
      </p:sp>
      <p:sp>
        <p:nvSpPr>
          <p:cNvPr id="2" name="TextBox 1"/>
          <p:cNvSpPr txBox="1"/>
          <p:nvPr/>
        </p:nvSpPr>
        <p:spPr>
          <a:xfrm>
            <a:off x="3297798" y="1994228"/>
            <a:ext cx="8704217" cy="4093428"/>
          </a:xfrm>
          <a:prstGeom prst="rect">
            <a:avLst/>
          </a:prstGeom>
          <a:noFill/>
        </p:spPr>
        <p:txBody>
          <a:bodyPr wrap="square" rtlCol="0">
            <a:spAutoFit/>
          </a:bodyPr>
          <a:lstStyle/>
          <a:p>
            <a:r>
              <a:rPr lang="en-GB" sz="2400" dirty="0"/>
              <a:t>At Stanley St Peter’s our vision is that our children read fluently and with comprehension. They are given the opportunity to expand their vocabulary and apply spelling rules in their writing. Our children will be confident, capable and enthusiastic readers and writers who will develop a genuine love of reading and writing. They will be equipped to write independently for a range of purposes. We will provide the opportunity for our children to build the stamina and skills to write at length, with accurate spelling and punctuation. Our children will have the opportunity to experience a wide range of whole texts and extracts from a range of fiction, non-fiction and poetry genre. </a:t>
            </a:r>
          </a:p>
          <a:p>
            <a:pPr lvl="0"/>
            <a:endParaRPr lang="en-GB" sz="2000" dirty="0"/>
          </a:p>
        </p:txBody>
      </p:sp>
      <p:sp>
        <p:nvSpPr>
          <p:cNvPr id="12" name="Rectangle 11"/>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Tree>
    <p:extLst>
      <p:ext uri="{BB962C8B-B14F-4D97-AF65-F5344CB8AC3E}">
        <p14:creationId xmlns:p14="http://schemas.microsoft.com/office/powerpoint/2010/main" val="669522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3162300" y="967351"/>
            <a:ext cx="8342812" cy="707886"/>
          </a:xfrm>
          <a:prstGeom prst="rect">
            <a:avLst/>
          </a:prstGeom>
          <a:noFill/>
        </p:spPr>
        <p:txBody>
          <a:bodyPr wrap="square" rtlCol="0">
            <a:spAutoFit/>
          </a:bodyPr>
          <a:lstStyle/>
          <a:p>
            <a:r>
              <a:rPr lang="en-GB" sz="4000" b="1" dirty="0"/>
              <a:t>How will we achieve this?</a:t>
            </a:r>
            <a:endParaRPr lang="en-GB" sz="4000" dirty="0"/>
          </a:p>
        </p:txBody>
      </p:sp>
      <p:sp>
        <p:nvSpPr>
          <p:cNvPr id="12" name="Rectangle 11"/>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
        <p:nvSpPr>
          <p:cNvPr id="3" name="Rectangle 2">
            <a:extLst>
              <a:ext uri="{FF2B5EF4-FFF2-40B4-BE49-F238E27FC236}">
                <a16:creationId xmlns:a16="http://schemas.microsoft.com/office/drawing/2014/main" id="{B4B48EAF-D285-4295-A928-3A96E4CEBBF1}"/>
              </a:ext>
            </a:extLst>
          </p:cNvPr>
          <p:cNvSpPr/>
          <p:nvPr/>
        </p:nvSpPr>
        <p:spPr>
          <a:xfrm>
            <a:off x="3105150" y="1859339"/>
            <a:ext cx="8457112" cy="4093428"/>
          </a:xfrm>
          <a:prstGeom prst="rect">
            <a:avLst/>
          </a:prstGeom>
        </p:spPr>
        <p:txBody>
          <a:bodyPr wrap="square">
            <a:spAutoFit/>
          </a:bodyPr>
          <a:lstStyle/>
          <a:p>
            <a:pPr fontAlgn="t">
              <a:spcAft>
                <a:spcPts val="0"/>
              </a:spcAft>
            </a:pPr>
            <a:r>
              <a:rPr lang="en-GB" sz="2000" dirty="0">
                <a:latin typeface="Calibri" panose="020F0502020204030204" pitchFamily="34" charset="0"/>
                <a:ea typeface="Times New Roman" panose="02020603050405020304" pitchFamily="18" charset="0"/>
              </a:rPr>
              <a:t>Children will:</a:t>
            </a:r>
            <a:endParaRPr lang="en-GB" sz="2000" dirty="0">
              <a:latin typeface="Times New Roman" panose="02020603050405020304" pitchFamily="18" charset="0"/>
              <a:ea typeface="Times New Roman" panose="02020603050405020304" pitchFamily="18" charset="0"/>
            </a:endParaRPr>
          </a:p>
          <a:p>
            <a:pPr marL="342900" lvl="0" indent="-342900" fontAlgn="t">
              <a:spcAft>
                <a:spcPts val="0"/>
              </a:spcAft>
              <a:buFont typeface="Symbol" panose="05050102010706020507" pitchFamily="18" charset="2"/>
              <a:buChar char=""/>
            </a:pPr>
            <a:r>
              <a:rPr lang="en-GB" sz="2000" dirty="0">
                <a:latin typeface="Calibri" panose="020F0502020204030204" pitchFamily="34" charset="0"/>
                <a:ea typeface="Times New Roman" panose="02020603050405020304" pitchFamily="18" charset="0"/>
              </a:rPr>
              <a:t>Learn 44 sounds and the corresponding letter/letter groups using simple prompts.</a:t>
            </a:r>
            <a:endParaRPr lang="en-GB" sz="2000" dirty="0">
              <a:latin typeface="Times New Roman" panose="02020603050405020304" pitchFamily="18" charset="0"/>
              <a:ea typeface="Times New Roman" panose="02020603050405020304" pitchFamily="18" charset="0"/>
            </a:endParaRPr>
          </a:p>
          <a:p>
            <a:pPr marL="342900" lvl="0" indent="-342900" fontAlgn="t">
              <a:spcAft>
                <a:spcPts val="0"/>
              </a:spcAft>
              <a:buFont typeface="Symbol" panose="05050102010706020507" pitchFamily="18" charset="2"/>
              <a:buChar char=""/>
            </a:pPr>
            <a:r>
              <a:rPr lang="en-GB" sz="2000" dirty="0">
                <a:latin typeface="Calibri" panose="020F0502020204030204" pitchFamily="34" charset="0"/>
                <a:ea typeface="Times New Roman" panose="02020603050405020304" pitchFamily="18" charset="0"/>
              </a:rPr>
              <a:t>Learn to read words using sound blending (Fred talk) e.g. c-a-t = cat, </a:t>
            </a:r>
            <a:r>
              <a:rPr lang="en-GB" sz="2000" dirty="0" err="1">
                <a:latin typeface="Calibri" panose="020F0502020204030204" pitchFamily="34" charset="0"/>
                <a:ea typeface="Times New Roman" panose="02020603050405020304" pitchFamily="18" charset="0"/>
              </a:rPr>
              <a:t>sh</a:t>
            </a:r>
            <a:r>
              <a:rPr lang="en-GB" sz="2000" dirty="0">
                <a:latin typeface="Calibri" panose="020F0502020204030204" pitchFamily="34" charset="0"/>
                <a:ea typeface="Times New Roman" panose="02020603050405020304" pitchFamily="18" charset="0"/>
              </a:rPr>
              <a:t>-o-p = shop.</a:t>
            </a:r>
            <a:endParaRPr lang="en-GB" sz="2000" dirty="0">
              <a:latin typeface="Times New Roman" panose="02020603050405020304" pitchFamily="18" charset="0"/>
              <a:ea typeface="Times New Roman" panose="02020603050405020304" pitchFamily="18" charset="0"/>
            </a:endParaRPr>
          </a:p>
          <a:p>
            <a:pPr marL="342900" lvl="0" indent="-342900" fontAlgn="t">
              <a:spcAft>
                <a:spcPts val="0"/>
              </a:spcAft>
              <a:buFont typeface="Symbol" panose="05050102010706020507" pitchFamily="18" charset="2"/>
              <a:buChar char=""/>
            </a:pPr>
            <a:r>
              <a:rPr lang="en-GB" sz="2000" dirty="0">
                <a:latin typeface="Calibri" panose="020F0502020204030204" pitchFamily="34" charset="0"/>
                <a:ea typeface="Times New Roman" panose="02020603050405020304" pitchFamily="18" charset="0"/>
              </a:rPr>
              <a:t>Read ‘red words’ these are words that have less common spelling patterns.</a:t>
            </a:r>
            <a:endParaRPr lang="en-GB" sz="2000" dirty="0">
              <a:latin typeface="Times New Roman" panose="02020603050405020304" pitchFamily="18" charset="0"/>
              <a:ea typeface="Times New Roman" panose="02020603050405020304" pitchFamily="18" charset="0"/>
            </a:endParaRPr>
          </a:p>
          <a:p>
            <a:pPr marL="342900" lvl="0" indent="-342900" fontAlgn="t">
              <a:spcAft>
                <a:spcPts val="0"/>
              </a:spcAft>
              <a:buFont typeface="Symbol" panose="05050102010706020507" pitchFamily="18" charset="2"/>
              <a:buChar char=""/>
            </a:pPr>
            <a:r>
              <a:rPr lang="en-GB" sz="2000" dirty="0">
                <a:latin typeface="Calibri" panose="020F0502020204030204" pitchFamily="34" charset="0"/>
                <a:ea typeface="Times New Roman" panose="02020603050405020304" pitchFamily="18" charset="0"/>
              </a:rPr>
              <a:t>Read lively stories featuring words they have learnt to sound out.</a:t>
            </a:r>
            <a:endParaRPr lang="en-GB" sz="2000" dirty="0">
              <a:latin typeface="Times New Roman" panose="02020603050405020304" pitchFamily="18" charset="0"/>
              <a:ea typeface="Times New Roman" panose="02020603050405020304" pitchFamily="18" charset="0"/>
            </a:endParaRPr>
          </a:p>
          <a:p>
            <a:pPr marL="342900" lvl="0" indent="-342900" fontAlgn="t">
              <a:spcAft>
                <a:spcPts val="0"/>
              </a:spcAft>
              <a:buFont typeface="Symbol" panose="05050102010706020507" pitchFamily="18" charset="2"/>
              <a:buChar char=""/>
            </a:pPr>
            <a:r>
              <a:rPr lang="en-GB" sz="2000" dirty="0">
                <a:latin typeface="Calibri" panose="020F0502020204030204" pitchFamily="34" charset="0"/>
                <a:ea typeface="Times New Roman" panose="02020603050405020304" pitchFamily="18" charset="0"/>
              </a:rPr>
              <a:t>Show that they comprehend the stories by answering 'Find It' and 'Prove It'.</a:t>
            </a:r>
            <a:endParaRPr lang="en-GB" sz="2000" dirty="0">
              <a:latin typeface="Times New Roman" panose="02020603050405020304" pitchFamily="18" charset="0"/>
              <a:ea typeface="Times New Roman" panose="02020603050405020304" pitchFamily="18" charset="0"/>
            </a:endParaRPr>
          </a:p>
          <a:p>
            <a:pPr marL="342900" lvl="0" indent="-342900" fontAlgn="t">
              <a:spcAft>
                <a:spcPts val="0"/>
              </a:spcAft>
              <a:buFont typeface="Symbol" panose="05050102010706020507" pitchFamily="18" charset="2"/>
              <a:buChar char=""/>
            </a:pPr>
            <a:r>
              <a:rPr lang="en-GB" sz="2000" dirty="0">
                <a:latin typeface="Calibri" panose="020F0502020204030204" pitchFamily="34" charset="0"/>
                <a:ea typeface="Times New Roman" panose="02020603050405020304" pitchFamily="18" charset="0"/>
              </a:rPr>
              <a:t>Learn to write the letter/letter groups which represent the 44 sounds.</a:t>
            </a:r>
            <a:endParaRPr lang="en-GB" sz="2000" dirty="0">
              <a:latin typeface="Times New Roman" panose="02020603050405020304" pitchFamily="18" charset="0"/>
              <a:ea typeface="Times New Roman" panose="02020603050405020304" pitchFamily="18" charset="0"/>
            </a:endParaRPr>
          </a:p>
          <a:p>
            <a:pPr marL="342900" lvl="0" indent="-342900" fontAlgn="t">
              <a:spcAft>
                <a:spcPts val="0"/>
              </a:spcAft>
              <a:buFont typeface="Symbol" panose="05050102010706020507" pitchFamily="18" charset="2"/>
              <a:buChar char=""/>
            </a:pPr>
            <a:r>
              <a:rPr lang="en-GB" sz="2000" dirty="0">
                <a:latin typeface="Calibri" panose="020F0502020204030204" pitchFamily="34" charset="0"/>
                <a:ea typeface="Times New Roman" panose="02020603050405020304" pitchFamily="18" charset="0"/>
              </a:rPr>
              <a:t>Learn to write words by saying the sounds and graphemes (Fred fingers).</a:t>
            </a:r>
            <a:endParaRPr lang="en-GB" sz="2000" dirty="0">
              <a:latin typeface="Times New Roman" panose="02020603050405020304" pitchFamily="18" charset="0"/>
              <a:ea typeface="Times New Roman" panose="02020603050405020304" pitchFamily="18" charset="0"/>
            </a:endParaRPr>
          </a:p>
          <a:p>
            <a:pPr marL="342900" lvl="0" indent="-342900" fontAlgn="t">
              <a:spcAft>
                <a:spcPts val="0"/>
              </a:spcAft>
              <a:buFont typeface="Symbol" panose="05050102010706020507" pitchFamily="18" charset="2"/>
              <a:buChar char=""/>
            </a:pPr>
            <a:r>
              <a:rPr lang="en-GB" sz="2000" dirty="0">
                <a:latin typeface="Calibri" panose="020F0502020204030204" pitchFamily="34" charset="0"/>
                <a:ea typeface="Times New Roman" panose="02020603050405020304" pitchFamily="18" charset="0"/>
              </a:rPr>
              <a:t>Learn to write simple then more complex sentences.</a:t>
            </a:r>
            <a:endParaRPr lang="en-GB" sz="2000" dirty="0">
              <a:latin typeface="Times New Roman" panose="02020603050405020304" pitchFamily="18" charset="0"/>
              <a:ea typeface="Times New Roman" panose="02020603050405020304" pitchFamily="18" charset="0"/>
            </a:endParaRPr>
          </a:p>
          <a:p>
            <a:pPr marL="342900" lvl="0" indent="-342900" fontAlgn="t">
              <a:spcAft>
                <a:spcPts val="0"/>
              </a:spcAft>
              <a:buFont typeface="Symbol" panose="05050102010706020507" pitchFamily="18" charset="2"/>
              <a:buChar char=""/>
            </a:pPr>
            <a:r>
              <a:rPr lang="en-GB" sz="2000" dirty="0">
                <a:latin typeface="Calibri" panose="020F0502020204030204" pitchFamily="34" charset="0"/>
                <a:ea typeface="Times New Roman" panose="02020603050405020304" pitchFamily="18" charset="0"/>
              </a:rPr>
              <a:t>Compose stories based on story strips.</a:t>
            </a:r>
            <a:endParaRPr lang="en-GB" sz="2000" dirty="0">
              <a:latin typeface="Times New Roman" panose="02020603050405020304" pitchFamily="18" charset="0"/>
              <a:ea typeface="Times New Roman" panose="02020603050405020304" pitchFamily="18" charset="0"/>
            </a:endParaRPr>
          </a:p>
          <a:p>
            <a:pPr marL="342900" lvl="0" indent="-342900" fontAlgn="t">
              <a:spcAft>
                <a:spcPts val="0"/>
              </a:spcAft>
              <a:buFont typeface="Symbol" panose="05050102010706020507" pitchFamily="18" charset="2"/>
              <a:buChar char=""/>
            </a:pPr>
            <a:r>
              <a:rPr lang="en-GB" sz="2000" dirty="0">
                <a:latin typeface="Calibri" panose="020F0502020204030204" pitchFamily="34" charset="0"/>
                <a:ea typeface="Times New Roman" panose="02020603050405020304" pitchFamily="18" charset="0"/>
              </a:rPr>
              <a:t>Compose a range of texts using discussion prompts.</a:t>
            </a:r>
            <a:endParaRPr lang="en-GB"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70756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2879915" y="1029041"/>
            <a:ext cx="8342812" cy="1015663"/>
          </a:xfrm>
          <a:prstGeom prst="rect">
            <a:avLst/>
          </a:prstGeom>
          <a:noFill/>
        </p:spPr>
        <p:txBody>
          <a:bodyPr wrap="square" rtlCol="0">
            <a:spAutoFit/>
          </a:bodyPr>
          <a:lstStyle/>
          <a:p>
            <a:pPr algn="ctr"/>
            <a:r>
              <a:rPr lang="en-GB" sz="6000" dirty="0">
                <a:latin typeface="Gill Sans MT" panose="020B0502020104020203" pitchFamily="34" charset="0"/>
                <a:ea typeface="Segoe UI Emoji" panose="020B0502040204020203" pitchFamily="34" charset="0"/>
              </a:rPr>
              <a:t>Lesson Timetable - EYFS</a:t>
            </a:r>
          </a:p>
        </p:txBody>
      </p:sp>
      <p:sp>
        <p:nvSpPr>
          <p:cNvPr id="2" name="TextBox 1"/>
          <p:cNvSpPr txBox="1"/>
          <p:nvPr/>
        </p:nvSpPr>
        <p:spPr>
          <a:xfrm>
            <a:off x="3291768" y="2739344"/>
            <a:ext cx="7519107" cy="1569660"/>
          </a:xfrm>
          <a:prstGeom prst="rect">
            <a:avLst/>
          </a:prstGeom>
          <a:noFill/>
        </p:spPr>
        <p:txBody>
          <a:bodyPr wrap="square" rtlCol="0">
            <a:spAutoFit/>
          </a:bodyPr>
          <a:lstStyle/>
          <a:p>
            <a:pPr algn="ctr"/>
            <a:r>
              <a:rPr lang="en-GB" sz="3200" dirty="0"/>
              <a:t>9.05am – 9.35am – RWI</a:t>
            </a:r>
          </a:p>
          <a:p>
            <a:pPr algn="ctr"/>
            <a:r>
              <a:rPr lang="en-GB" sz="3200" dirty="0"/>
              <a:t>1.00pm – 1.15pm – Fred games/ Pinny time.</a:t>
            </a:r>
          </a:p>
          <a:p>
            <a:pPr algn="ctr"/>
            <a:r>
              <a:rPr lang="en-GB" sz="3200" dirty="0"/>
              <a:t>3.15pm- 3.30pm – Fred games/Pinny time.  </a:t>
            </a:r>
          </a:p>
        </p:txBody>
      </p:sp>
      <p:sp>
        <p:nvSpPr>
          <p:cNvPr id="11" name="Rectangle 10"/>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Tree>
    <p:extLst>
      <p:ext uri="{BB962C8B-B14F-4D97-AF65-F5344CB8AC3E}">
        <p14:creationId xmlns:p14="http://schemas.microsoft.com/office/powerpoint/2010/main" val="857872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2757360" y="848066"/>
            <a:ext cx="9169210" cy="1015663"/>
          </a:xfrm>
          <a:prstGeom prst="rect">
            <a:avLst/>
          </a:prstGeom>
          <a:noFill/>
        </p:spPr>
        <p:txBody>
          <a:bodyPr wrap="square" rtlCol="0">
            <a:spAutoFit/>
          </a:bodyPr>
          <a:lstStyle/>
          <a:p>
            <a:pPr algn="ctr"/>
            <a:r>
              <a:rPr lang="en-GB" sz="6000" dirty="0">
                <a:latin typeface="Gill Sans MT" panose="020B0502020104020203" pitchFamily="34" charset="0"/>
                <a:ea typeface="Segoe UI Emoji" panose="020B0502040204020203" pitchFamily="34" charset="0"/>
              </a:rPr>
              <a:t>Lesson Timetable – KS1/KS2</a:t>
            </a:r>
          </a:p>
        </p:txBody>
      </p:sp>
      <p:sp>
        <p:nvSpPr>
          <p:cNvPr id="2" name="TextBox 1"/>
          <p:cNvSpPr txBox="1"/>
          <p:nvPr/>
        </p:nvSpPr>
        <p:spPr>
          <a:xfrm>
            <a:off x="3291768" y="2739344"/>
            <a:ext cx="7519107" cy="2062103"/>
          </a:xfrm>
          <a:prstGeom prst="rect">
            <a:avLst/>
          </a:prstGeom>
          <a:noFill/>
        </p:spPr>
        <p:txBody>
          <a:bodyPr wrap="square" rtlCol="0">
            <a:spAutoFit/>
          </a:bodyPr>
          <a:lstStyle/>
          <a:p>
            <a:pPr algn="ctr"/>
            <a:r>
              <a:rPr lang="en-GB" sz="3200" dirty="0"/>
              <a:t>11.15am- 12.15pm – RWI</a:t>
            </a:r>
          </a:p>
          <a:p>
            <a:pPr algn="ctr"/>
            <a:r>
              <a:rPr lang="en-GB" sz="3200" dirty="0"/>
              <a:t>1.15pm – 1.30pm (Year 1)– Fred games/ Pinny time.</a:t>
            </a:r>
          </a:p>
          <a:p>
            <a:pPr algn="ctr"/>
            <a:r>
              <a:rPr lang="en-GB" sz="3200" dirty="0"/>
              <a:t>.  </a:t>
            </a:r>
          </a:p>
        </p:txBody>
      </p:sp>
      <p:sp>
        <p:nvSpPr>
          <p:cNvPr id="11" name="Rectangle 10"/>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Tree>
    <p:extLst>
      <p:ext uri="{BB962C8B-B14F-4D97-AF65-F5344CB8AC3E}">
        <p14:creationId xmlns:p14="http://schemas.microsoft.com/office/powerpoint/2010/main" val="3325097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mage result for stanley st peters wakefield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875462"/>
            <a:ext cx="12192000" cy="909399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3237230" y="1430968"/>
            <a:ext cx="8342812" cy="1323439"/>
          </a:xfrm>
          <a:prstGeom prst="rect">
            <a:avLst/>
          </a:prstGeom>
          <a:noFill/>
        </p:spPr>
        <p:txBody>
          <a:bodyPr wrap="square" rtlCol="0">
            <a:spAutoFit/>
          </a:bodyPr>
          <a:lstStyle/>
          <a:p>
            <a:pPr algn="ctr"/>
            <a:r>
              <a:rPr lang="en-GB" sz="8000" dirty="0">
                <a:latin typeface="Gill Sans MT" panose="020B0502020104020203" pitchFamily="34" charset="0"/>
                <a:ea typeface="Segoe UI Emoji" panose="020B0502040204020203" pitchFamily="34" charset="0"/>
              </a:rPr>
              <a:t>Teaching Phonics</a:t>
            </a:r>
          </a:p>
        </p:txBody>
      </p:sp>
      <p:sp>
        <p:nvSpPr>
          <p:cNvPr id="11" name="Rectangle 10"/>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Tree>
    <p:extLst>
      <p:ext uri="{BB962C8B-B14F-4D97-AF65-F5344CB8AC3E}">
        <p14:creationId xmlns:p14="http://schemas.microsoft.com/office/powerpoint/2010/main" val="9002911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971800" y="286385"/>
            <a:ext cx="8285768" cy="1569660"/>
          </a:xfrm>
          <a:prstGeom prst="rect">
            <a:avLst/>
          </a:prstGeom>
        </p:spPr>
        <p:txBody>
          <a:bodyPr wrap="square">
            <a:spAutoFit/>
          </a:bodyPr>
          <a:lstStyle/>
          <a:p>
            <a:pPr algn="ctr"/>
            <a:r>
              <a:rPr lang="en-GB" sz="4800" dirty="0">
                <a:latin typeface="Gill Sans MT" panose="020B0502020104020203" pitchFamily="34" charset="0"/>
                <a:ea typeface="Segoe UI Emoji" panose="020B0502040204020203" pitchFamily="34" charset="0"/>
              </a:rPr>
              <a:t>What a Phonics lesson like looks.</a:t>
            </a:r>
            <a:endParaRPr lang="en-GB" sz="4800" dirty="0"/>
          </a:p>
        </p:txBody>
      </p:sp>
      <p:sp>
        <p:nvSpPr>
          <p:cNvPr id="3" name="Rectangle 2"/>
          <p:cNvSpPr/>
          <p:nvPr/>
        </p:nvSpPr>
        <p:spPr>
          <a:xfrm>
            <a:off x="3630055" y="2394985"/>
            <a:ext cx="8761969" cy="2308324"/>
          </a:xfrm>
          <a:prstGeom prst="rect">
            <a:avLst/>
          </a:prstGeom>
        </p:spPr>
        <p:txBody>
          <a:bodyPr wrap="square">
            <a:spAutoFit/>
          </a:bodyPr>
          <a:lstStyle/>
          <a:p>
            <a:r>
              <a:rPr lang="en-GB" sz="3600" dirty="0"/>
              <a:t>A phonics lesson is split into 3 parts:</a:t>
            </a:r>
          </a:p>
          <a:p>
            <a:pPr marL="285750" indent="-285750">
              <a:buFont typeface="Arial" panose="020B0604020202020204" pitchFamily="34" charset="0"/>
              <a:buChar char="•"/>
            </a:pPr>
            <a:r>
              <a:rPr lang="en-GB" sz="3600" dirty="0"/>
              <a:t>A speed sounds session </a:t>
            </a:r>
          </a:p>
          <a:p>
            <a:pPr marL="285750" indent="-285750">
              <a:buFont typeface="Arial" panose="020B0604020202020204" pitchFamily="34" charset="0"/>
              <a:buChar char="•"/>
            </a:pPr>
            <a:r>
              <a:rPr lang="en-GB" sz="3600" dirty="0"/>
              <a:t>A reading task.</a:t>
            </a:r>
          </a:p>
          <a:p>
            <a:pPr marL="285750" indent="-285750">
              <a:buFont typeface="Arial" panose="020B0604020202020204" pitchFamily="34" charset="0"/>
              <a:buChar char="•"/>
            </a:pPr>
            <a:r>
              <a:rPr lang="en-GB" sz="3600" dirty="0"/>
              <a:t>A writing task.</a:t>
            </a:r>
            <a:endParaRPr lang="en-GB" sz="2800" dirty="0"/>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Tree>
    <p:extLst>
      <p:ext uri="{BB962C8B-B14F-4D97-AF65-F5344CB8AC3E}">
        <p14:creationId xmlns:p14="http://schemas.microsoft.com/office/powerpoint/2010/main" val="7384677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105150" y="327442"/>
            <a:ext cx="8285768" cy="923330"/>
          </a:xfrm>
          <a:prstGeom prst="rect">
            <a:avLst/>
          </a:prstGeom>
        </p:spPr>
        <p:txBody>
          <a:bodyPr wrap="square">
            <a:spAutoFit/>
          </a:bodyPr>
          <a:lstStyle/>
          <a:p>
            <a:pPr algn="ctr"/>
            <a:r>
              <a:rPr lang="en-GB" sz="5400" dirty="0"/>
              <a:t>Read, Write Inc</a:t>
            </a:r>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
        <p:nvSpPr>
          <p:cNvPr id="2" name="Rectangle 1">
            <a:extLst>
              <a:ext uri="{FF2B5EF4-FFF2-40B4-BE49-F238E27FC236}">
                <a16:creationId xmlns:a16="http://schemas.microsoft.com/office/drawing/2014/main" id="{457E28C5-139D-4DB9-84AA-7344916CB224}"/>
              </a:ext>
            </a:extLst>
          </p:cNvPr>
          <p:cNvSpPr/>
          <p:nvPr/>
        </p:nvSpPr>
        <p:spPr>
          <a:xfrm>
            <a:off x="3524249" y="1359630"/>
            <a:ext cx="8105775" cy="2246769"/>
          </a:xfrm>
          <a:prstGeom prst="rect">
            <a:avLst/>
          </a:prstGeom>
        </p:spPr>
        <p:txBody>
          <a:bodyPr wrap="square">
            <a:spAutoFit/>
          </a:bodyPr>
          <a:lstStyle/>
          <a:p>
            <a:r>
              <a:rPr lang="en-GB" sz="2800" dirty="0"/>
              <a:t>What Read Write Inc. does is simple - we teach children to read and write sounds – children practise reading and spelling words containing these sounds, and then we give children decodable books, containing sounds and words they can read. </a:t>
            </a:r>
          </a:p>
        </p:txBody>
      </p:sp>
      <p:pic>
        <p:nvPicPr>
          <p:cNvPr id="5" name="Picture 4">
            <a:extLst>
              <a:ext uri="{FF2B5EF4-FFF2-40B4-BE49-F238E27FC236}">
                <a16:creationId xmlns:a16="http://schemas.microsoft.com/office/drawing/2014/main" id="{18B7E637-60A2-42DD-8C37-05740C091CD7}"/>
              </a:ext>
            </a:extLst>
          </p:cNvPr>
          <p:cNvPicPr>
            <a:picLocks noChangeAspect="1"/>
          </p:cNvPicPr>
          <p:nvPr/>
        </p:nvPicPr>
        <p:blipFill>
          <a:blip r:embed="rId4"/>
          <a:stretch>
            <a:fillRect/>
          </a:stretch>
        </p:blipFill>
        <p:spPr>
          <a:xfrm>
            <a:off x="4524241" y="3715257"/>
            <a:ext cx="5200917" cy="1905098"/>
          </a:xfrm>
          <a:prstGeom prst="rect">
            <a:avLst/>
          </a:prstGeom>
        </p:spPr>
      </p:pic>
    </p:spTree>
    <p:extLst>
      <p:ext uri="{BB962C8B-B14F-4D97-AF65-F5344CB8AC3E}">
        <p14:creationId xmlns:p14="http://schemas.microsoft.com/office/powerpoint/2010/main" val="12744332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105150" y="327442"/>
            <a:ext cx="8285768" cy="923330"/>
          </a:xfrm>
          <a:prstGeom prst="rect">
            <a:avLst/>
          </a:prstGeom>
        </p:spPr>
        <p:txBody>
          <a:bodyPr wrap="square">
            <a:spAutoFit/>
          </a:bodyPr>
          <a:lstStyle/>
          <a:p>
            <a:pPr algn="ctr"/>
            <a:r>
              <a:rPr lang="en-GB" sz="5400" dirty="0"/>
              <a:t>Speed Sounds Set 1 and 2</a:t>
            </a:r>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3" name="Picture 2">
            <a:extLst>
              <a:ext uri="{FF2B5EF4-FFF2-40B4-BE49-F238E27FC236}">
                <a16:creationId xmlns:a16="http://schemas.microsoft.com/office/drawing/2014/main" id="{0AA2A733-4AF6-4136-AE2C-3CE23FA7FDA2}"/>
              </a:ext>
            </a:extLst>
          </p:cNvPr>
          <p:cNvPicPr>
            <a:picLocks noChangeAspect="1"/>
          </p:cNvPicPr>
          <p:nvPr/>
        </p:nvPicPr>
        <p:blipFill>
          <a:blip r:embed="rId4"/>
          <a:stretch>
            <a:fillRect/>
          </a:stretch>
        </p:blipFill>
        <p:spPr>
          <a:xfrm>
            <a:off x="3544491" y="1086137"/>
            <a:ext cx="7235358" cy="5136989"/>
          </a:xfrm>
          <a:prstGeom prst="rect">
            <a:avLst/>
          </a:prstGeom>
        </p:spPr>
      </p:pic>
    </p:spTree>
    <p:extLst>
      <p:ext uri="{BB962C8B-B14F-4D97-AF65-F5344CB8AC3E}">
        <p14:creationId xmlns:p14="http://schemas.microsoft.com/office/powerpoint/2010/main" val="27904553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038475" y="218584"/>
            <a:ext cx="8285768" cy="923330"/>
          </a:xfrm>
          <a:prstGeom prst="rect">
            <a:avLst/>
          </a:prstGeom>
        </p:spPr>
        <p:txBody>
          <a:bodyPr wrap="square">
            <a:spAutoFit/>
          </a:bodyPr>
          <a:lstStyle/>
          <a:p>
            <a:pPr algn="ctr"/>
            <a:r>
              <a:rPr lang="en-GB" sz="5400" dirty="0"/>
              <a:t>Speed Sounds Set 3</a:t>
            </a:r>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2" name="Picture 1">
            <a:extLst>
              <a:ext uri="{FF2B5EF4-FFF2-40B4-BE49-F238E27FC236}">
                <a16:creationId xmlns:a16="http://schemas.microsoft.com/office/drawing/2014/main" id="{3A615DC0-1B0A-48EB-9FD1-1D5EE82E0FD9}"/>
              </a:ext>
            </a:extLst>
          </p:cNvPr>
          <p:cNvPicPr>
            <a:picLocks noChangeAspect="1"/>
          </p:cNvPicPr>
          <p:nvPr/>
        </p:nvPicPr>
        <p:blipFill>
          <a:blip r:embed="rId4"/>
          <a:stretch>
            <a:fillRect/>
          </a:stretch>
        </p:blipFill>
        <p:spPr>
          <a:xfrm>
            <a:off x="5151840" y="982717"/>
            <a:ext cx="4001685" cy="5143409"/>
          </a:xfrm>
          <a:prstGeom prst="rect">
            <a:avLst/>
          </a:prstGeom>
        </p:spPr>
      </p:pic>
    </p:spTree>
    <p:extLst>
      <p:ext uri="{BB962C8B-B14F-4D97-AF65-F5344CB8AC3E}">
        <p14:creationId xmlns:p14="http://schemas.microsoft.com/office/powerpoint/2010/main" val="38984336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105150" y="327442"/>
            <a:ext cx="8285768" cy="1754326"/>
          </a:xfrm>
          <a:prstGeom prst="rect">
            <a:avLst/>
          </a:prstGeom>
        </p:spPr>
        <p:txBody>
          <a:bodyPr wrap="square">
            <a:spAutoFit/>
          </a:bodyPr>
          <a:lstStyle/>
          <a:p>
            <a:pPr algn="ctr"/>
            <a:r>
              <a:rPr lang="en-GB" sz="5400" dirty="0"/>
              <a:t>Sounds + blending = word reading</a:t>
            </a:r>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2" name="Picture 1">
            <a:extLst>
              <a:ext uri="{FF2B5EF4-FFF2-40B4-BE49-F238E27FC236}">
                <a16:creationId xmlns:a16="http://schemas.microsoft.com/office/drawing/2014/main" id="{EFC82C77-F5DD-4848-9663-C91AA9405E9E}"/>
              </a:ext>
            </a:extLst>
          </p:cNvPr>
          <p:cNvPicPr>
            <a:picLocks noChangeAspect="1"/>
          </p:cNvPicPr>
          <p:nvPr/>
        </p:nvPicPr>
        <p:blipFill>
          <a:blip r:embed="rId4"/>
          <a:stretch>
            <a:fillRect/>
          </a:stretch>
        </p:blipFill>
        <p:spPr>
          <a:xfrm>
            <a:off x="5206867" y="1997002"/>
            <a:ext cx="4432433" cy="2235345"/>
          </a:xfrm>
          <a:prstGeom prst="rect">
            <a:avLst/>
          </a:prstGeom>
        </p:spPr>
      </p:pic>
      <p:sp>
        <p:nvSpPr>
          <p:cNvPr id="5" name="Rectangle 4">
            <a:extLst>
              <a:ext uri="{FF2B5EF4-FFF2-40B4-BE49-F238E27FC236}">
                <a16:creationId xmlns:a16="http://schemas.microsoft.com/office/drawing/2014/main" id="{8B39AA20-955E-4CFA-BD28-319434130C66}"/>
              </a:ext>
            </a:extLst>
          </p:cNvPr>
          <p:cNvSpPr/>
          <p:nvPr/>
        </p:nvSpPr>
        <p:spPr>
          <a:xfrm>
            <a:off x="2971309" y="4298522"/>
            <a:ext cx="8553450" cy="1938992"/>
          </a:xfrm>
          <a:prstGeom prst="rect">
            <a:avLst/>
          </a:prstGeom>
        </p:spPr>
        <p:txBody>
          <a:bodyPr wrap="square">
            <a:spAutoFit/>
          </a:bodyPr>
          <a:lstStyle/>
          <a:p>
            <a:r>
              <a:rPr lang="en-GB" sz="2400" dirty="0"/>
              <a:t>Alongside teaching children sounds, we teach them to blend sounds to read words e.g. s-a-t, sat. </a:t>
            </a:r>
          </a:p>
          <a:p>
            <a:r>
              <a:rPr lang="en-GB" sz="2400" dirty="0"/>
              <a:t>Once children can read sounds speedily, like this, (show how speedily this needs to be) and understand Fred (m-a-t...mat) (click), they can decode words.</a:t>
            </a:r>
          </a:p>
        </p:txBody>
      </p:sp>
    </p:spTree>
    <p:extLst>
      <p:ext uri="{BB962C8B-B14F-4D97-AF65-F5344CB8AC3E}">
        <p14:creationId xmlns:p14="http://schemas.microsoft.com/office/powerpoint/2010/main" val="6313991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105150" y="327442"/>
            <a:ext cx="8285768" cy="1754326"/>
          </a:xfrm>
          <a:prstGeom prst="rect">
            <a:avLst/>
          </a:prstGeom>
        </p:spPr>
        <p:txBody>
          <a:bodyPr wrap="square">
            <a:spAutoFit/>
          </a:bodyPr>
          <a:lstStyle/>
          <a:p>
            <a:pPr algn="ctr"/>
            <a:r>
              <a:rPr lang="en-GB" sz="5400" dirty="0"/>
              <a:t>Teach spelling using Fred Fingers</a:t>
            </a:r>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3" name="Picture 2">
            <a:extLst>
              <a:ext uri="{FF2B5EF4-FFF2-40B4-BE49-F238E27FC236}">
                <a16:creationId xmlns:a16="http://schemas.microsoft.com/office/drawing/2014/main" id="{9383AB2D-B991-44C5-84E7-01BC77017287}"/>
              </a:ext>
            </a:extLst>
          </p:cNvPr>
          <p:cNvPicPr>
            <a:picLocks noChangeAspect="1"/>
          </p:cNvPicPr>
          <p:nvPr/>
        </p:nvPicPr>
        <p:blipFill>
          <a:blip r:embed="rId4"/>
          <a:stretch>
            <a:fillRect/>
          </a:stretch>
        </p:blipFill>
        <p:spPr>
          <a:xfrm>
            <a:off x="2185693" y="2012953"/>
            <a:ext cx="5062341" cy="2954521"/>
          </a:xfrm>
          <a:prstGeom prst="rect">
            <a:avLst/>
          </a:prstGeom>
        </p:spPr>
      </p:pic>
      <p:sp>
        <p:nvSpPr>
          <p:cNvPr id="7" name="Rectangle 6">
            <a:extLst>
              <a:ext uri="{FF2B5EF4-FFF2-40B4-BE49-F238E27FC236}">
                <a16:creationId xmlns:a16="http://schemas.microsoft.com/office/drawing/2014/main" id="{75FDAB89-D91E-4B4F-B7F6-DE6413B8EC03}"/>
              </a:ext>
            </a:extLst>
          </p:cNvPr>
          <p:cNvSpPr/>
          <p:nvPr/>
        </p:nvSpPr>
        <p:spPr>
          <a:xfrm>
            <a:off x="5514975" y="2890048"/>
            <a:ext cx="6191250" cy="3046988"/>
          </a:xfrm>
          <a:prstGeom prst="rect">
            <a:avLst/>
          </a:prstGeom>
        </p:spPr>
        <p:txBody>
          <a:bodyPr wrap="square">
            <a:spAutoFit/>
          </a:bodyPr>
          <a:lstStyle/>
          <a:p>
            <a:r>
              <a:rPr lang="en-GB" sz="2400" dirty="0"/>
              <a:t>We use Fred Fingers to help children sound out words so that they can spell them more easily.</a:t>
            </a:r>
          </a:p>
          <a:p>
            <a:r>
              <a:rPr lang="en-GB" sz="2400" dirty="0"/>
              <a:t>It means they do not have to memorise lists of spelling words.</a:t>
            </a:r>
          </a:p>
          <a:p>
            <a:r>
              <a:rPr lang="en-GB" sz="2400" dirty="0"/>
              <a:t>It is a tool so that they will be able to spell any word phonetically (even if they cannot spell them correctly, they can make their meaning clear).</a:t>
            </a:r>
          </a:p>
        </p:txBody>
      </p:sp>
    </p:spTree>
    <p:extLst>
      <p:ext uri="{BB962C8B-B14F-4D97-AF65-F5344CB8AC3E}">
        <p14:creationId xmlns:p14="http://schemas.microsoft.com/office/powerpoint/2010/main" val="36564440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105150" y="327442"/>
            <a:ext cx="8285768" cy="923330"/>
          </a:xfrm>
          <a:prstGeom prst="rect">
            <a:avLst/>
          </a:prstGeom>
        </p:spPr>
        <p:txBody>
          <a:bodyPr wrap="square">
            <a:spAutoFit/>
          </a:bodyPr>
          <a:lstStyle/>
          <a:p>
            <a:pPr algn="ctr"/>
            <a:r>
              <a:rPr lang="en-GB" sz="5400" dirty="0"/>
              <a:t>Read, Write Inc</a:t>
            </a:r>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
        <p:nvSpPr>
          <p:cNvPr id="2" name="Rectangle 1">
            <a:extLst>
              <a:ext uri="{FF2B5EF4-FFF2-40B4-BE49-F238E27FC236}">
                <a16:creationId xmlns:a16="http://schemas.microsoft.com/office/drawing/2014/main" id="{457E28C5-139D-4DB9-84AA-7344916CB224}"/>
              </a:ext>
            </a:extLst>
          </p:cNvPr>
          <p:cNvSpPr/>
          <p:nvPr/>
        </p:nvSpPr>
        <p:spPr>
          <a:xfrm>
            <a:off x="3524249" y="1359630"/>
            <a:ext cx="8105775" cy="4832092"/>
          </a:xfrm>
          <a:prstGeom prst="rect">
            <a:avLst/>
          </a:prstGeom>
        </p:spPr>
        <p:txBody>
          <a:bodyPr wrap="square">
            <a:spAutoFit/>
          </a:bodyPr>
          <a:lstStyle/>
          <a:p>
            <a:pPr lvl="0"/>
            <a:r>
              <a:rPr lang="en-US" sz="2800" dirty="0"/>
              <a:t>They read each Storybook three times at school and again with you at home. </a:t>
            </a:r>
            <a:endParaRPr lang="en-GB" sz="2800" dirty="0"/>
          </a:p>
          <a:p>
            <a:pPr lvl="0"/>
            <a:r>
              <a:rPr lang="en-US" sz="2800" dirty="0"/>
              <a:t>With each reading, children’s fluency increases and they can focus more on what the story is about.</a:t>
            </a:r>
            <a:endParaRPr lang="en-GB" sz="2800" dirty="0"/>
          </a:p>
          <a:p>
            <a:pPr lvl="0"/>
            <a:r>
              <a:rPr lang="en-US" sz="2800" dirty="0"/>
              <a:t>Children also learn to spell the words they have been reading and develop their ideas into sentences so that they can write about the Storybooks they have read.</a:t>
            </a:r>
            <a:endParaRPr lang="en-GB" sz="2800" dirty="0"/>
          </a:p>
          <a:p>
            <a:r>
              <a:rPr lang="en-US" sz="2800" dirty="0"/>
              <a:t> </a:t>
            </a:r>
            <a:endParaRPr lang="en-GB" sz="2800" dirty="0"/>
          </a:p>
          <a:p>
            <a:pPr lvl="0"/>
            <a:r>
              <a:rPr lang="en-US" sz="2800" dirty="0"/>
              <a:t>Alongside this, we read stories </a:t>
            </a:r>
            <a:r>
              <a:rPr lang="en-US" sz="2800" b="1" dirty="0"/>
              <a:t>to</a:t>
            </a:r>
            <a:r>
              <a:rPr lang="en-US" sz="2800" dirty="0"/>
              <a:t> children:  stories they cannot yet read for themselves</a:t>
            </a:r>
            <a:endParaRPr lang="en-GB" sz="2800" dirty="0"/>
          </a:p>
          <a:p>
            <a:endParaRPr lang="en-GB" sz="2800" dirty="0"/>
          </a:p>
        </p:txBody>
      </p:sp>
    </p:spTree>
    <p:extLst>
      <p:ext uri="{BB962C8B-B14F-4D97-AF65-F5344CB8AC3E}">
        <p14:creationId xmlns:p14="http://schemas.microsoft.com/office/powerpoint/2010/main" val="1217111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105150" y="327442"/>
            <a:ext cx="8285768" cy="923330"/>
          </a:xfrm>
          <a:prstGeom prst="rect">
            <a:avLst/>
          </a:prstGeom>
        </p:spPr>
        <p:txBody>
          <a:bodyPr wrap="square">
            <a:spAutoFit/>
          </a:bodyPr>
          <a:lstStyle/>
          <a:p>
            <a:pPr algn="ctr"/>
            <a:r>
              <a:rPr lang="en-GB" sz="5400" dirty="0"/>
              <a:t>Three Reads</a:t>
            </a:r>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3" name="Picture 2">
            <a:extLst>
              <a:ext uri="{FF2B5EF4-FFF2-40B4-BE49-F238E27FC236}">
                <a16:creationId xmlns:a16="http://schemas.microsoft.com/office/drawing/2014/main" id="{45DA2564-695B-4D9C-871B-7C2C7C28C9A2}"/>
              </a:ext>
            </a:extLst>
          </p:cNvPr>
          <p:cNvPicPr>
            <a:picLocks noChangeAspect="1"/>
          </p:cNvPicPr>
          <p:nvPr/>
        </p:nvPicPr>
        <p:blipFill>
          <a:blip r:embed="rId4"/>
          <a:stretch>
            <a:fillRect/>
          </a:stretch>
        </p:blipFill>
        <p:spPr>
          <a:xfrm>
            <a:off x="3778923" y="1224543"/>
            <a:ext cx="6889077" cy="1572904"/>
          </a:xfrm>
          <a:prstGeom prst="rect">
            <a:avLst/>
          </a:prstGeom>
        </p:spPr>
      </p:pic>
      <p:pic>
        <p:nvPicPr>
          <p:cNvPr id="5" name="Picture 4">
            <a:extLst>
              <a:ext uri="{FF2B5EF4-FFF2-40B4-BE49-F238E27FC236}">
                <a16:creationId xmlns:a16="http://schemas.microsoft.com/office/drawing/2014/main" id="{7FC386C2-9C9F-4EA2-AA0B-AC1C1CB1273E}"/>
              </a:ext>
            </a:extLst>
          </p:cNvPr>
          <p:cNvPicPr>
            <a:picLocks noChangeAspect="1"/>
          </p:cNvPicPr>
          <p:nvPr/>
        </p:nvPicPr>
        <p:blipFill>
          <a:blip r:embed="rId5"/>
          <a:stretch>
            <a:fillRect/>
          </a:stretch>
        </p:blipFill>
        <p:spPr>
          <a:xfrm>
            <a:off x="213071" y="3341491"/>
            <a:ext cx="2758729" cy="1937679"/>
          </a:xfrm>
          <a:prstGeom prst="rect">
            <a:avLst/>
          </a:prstGeom>
        </p:spPr>
      </p:pic>
      <p:pic>
        <p:nvPicPr>
          <p:cNvPr id="7" name="Picture 6">
            <a:extLst>
              <a:ext uri="{FF2B5EF4-FFF2-40B4-BE49-F238E27FC236}">
                <a16:creationId xmlns:a16="http://schemas.microsoft.com/office/drawing/2014/main" id="{2DDFB060-1D44-4186-8DCF-DCEC145B8FB7}"/>
              </a:ext>
            </a:extLst>
          </p:cNvPr>
          <p:cNvPicPr>
            <a:picLocks noChangeAspect="1"/>
          </p:cNvPicPr>
          <p:nvPr/>
        </p:nvPicPr>
        <p:blipFill>
          <a:blip r:embed="rId6"/>
          <a:stretch>
            <a:fillRect/>
          </a:stretch>
        </p:blipFill>
        <p:spPr>
          <a:xfrm>
            <a:off x="9460393" y="3647911"/>
            <a:ext cx="2731607" cy="1918629"/>
          </a:xfrm>
          <a:prstGeom prst="rect">
            <a:avLst/>
          </a:prstGeom>
        </p:spPr>
      </p:pic>
      <p:sp>
        <p:nvSpPr>
          <p:cNvPr id="9" name="Rectangle 8">
            <a:extLst>
              <a:ext uri="{FF2B5EF4-FFF2-40B4-BE49-F238E27FC236}">
                <a16:creationId xmlns:a16="http://schemas.microsoft.com/office/drawing/2014/main" id="{5A4D3B80-7050-4447-9418-36AA28059A78}"/>
              </a:ext>
            </a:extLst>
          </p:cNvPr>
          <p:cNvSpPr/>
          <p:nvPr/>
        </p:nvSpPr>
        <p:spPr>
          <a:xfrm>
            <a:off x="3505200" y="3249421"/>
            <a:ext cx="6096000" cy="2585323"/>
          </a:xfrm>
          <a:prstGeom prst="rect">
            <a:avLst/>
          </a:prstGeom>
        </p:spPr>
        <p:txBody>
          <a:bodyPr>
            <a:spAutoFit/>
          </a:bodyPr>
          <a:lstStyle/>
          <a:p>
            <a:r>
              <a:rPr lang="en-GB" dirty="0"/>
              <a:t>In our school, children read </a:t>
            </a:r>
            <a:r>
              <a:rPr lang="en-GB" dirty="0" err="1"/>
              <a:t>Read</a:t>
            </a:r>
            <a:r>
              <a:rPr lang="en-GB" dirty="0"/>
              <a:t>, Write Inc. Storybooks that match the sounds that they can read.</a:t>
            </a:r>
          </a:p>
          <a:p>
            <a:endParaRPr lang="en-GB" dirty="0"/>
          </a:p>
          <a:p>
            <a:r>
              <a:rPr lang="en-GB" dirty="0"/>
              <a:t>They read each Read Write Inc. Storybook three times in class with their partner.</a:t>
            </a:r>
          </a:p>
          <a:p>
            <a:endParaRPr lang="en-GB" dirty="0"/>
          </a:p>
          <a:p>
            <a:r>
              <a:rPr lang="en-GB" dirty="0"/>
              <a:t>Re-reading the same book helps children to become confident readers. Each time they re-read, they build their fluency/speed and comprehension. </a:t>
            </a:r>
          </a:p>
        </p:txBody>
      </p:sp>
    </p:spTree>
    <p:extLst>
      <p:ext uri="{BB962C8B-B14F-4D97-AF65-F5344CB8AC3E}">
        <p14:creationId xmlns:p14="http://schemas.microsoft.com/office/powerpoint/2010/main" val="28572968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105150" y="327442"/>
            <a:ext cx="8285768" cy="923330"/>
          </a:xfrm>
          <a:prstGeom prst="rect">
            <a:avLst/>
          </a:prstGeom>
        </p:spPr>
        <p:txBody>
          <a:bodyPr wrap="square">
            <a:spAutoFit/>
          </a:bodyPr>
          <a:lstStyle/>
          <a:p>
            <a:pPr algn="ctr"/>
            <a:r>
              <a:rPr lang="en-GB" sz="5400" dirty="0"/>
              <a:t>‘Special Friends, Fred Talk’</a:t>
            </a:r>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2" name="Picture 1">
            <a:extLst>
              <a:ext uri="{FF2B5EF4-FFF2-40B4-BE49-F238E27FC236}">
                <a16:creationId xmlns:a16="http://schemas.microsoft.com/office/drawing/2014/main" id="{1BE3ACBA-2E49-4D9D-91C4-EC807BC10265}"/>
              </a:ext>
            </a:extLst>
          </p:cNvPr>
          <p:cNvPicPr>
            <a:picLocks noChangeAspect="1"/>
          </p:cNvPicPr>
          <p:nvPr/>
        </p:nvPicPr>
        <p:blipFill>
          <a:blip r:embed="rId4"/>
          <a:stretch>
            <a:fillRect/>
          </a:stretch>
        </p:blipFill>
        <p:spPr>
          <a:xfrm>
            <a:off x="2862566" y="1479765"/>
            <a:ext cx="3517578" cy="1678844"/>
          </a:xfrm>
          <a:prstGeom prst="rect">
            <a:avLst/>
          </a:prstGeom>
        </p:spPr>
      </p:pic>
      <p:pic>
        <p:nvPicPr>
          <p:cNvPr id="10" name="Picture 9">
            <a:extLst>
              <a:ext uri="{FF2B5EF4-FFF2-40B4-BE49-F238E27FC236}">
                <a16:creationId xmlns:a16="http://schemas.microsoft.com/office/drawing/2014/main" id="{4DF4CE96-C4ED-4EB0-9FFF-F617F0C5F8F2}"/>
              </a:ext>
            </a:extLst>
          </p:cNvPr>
          <p:cNvPicPr>
            <a:picLocks noChangeAspect="1"/>
          </p:cNvPicPr>
          <p:nvPr/>
        </p:nvPicPr>
        <p:blipFill>
          <a:blip r:embed="rId5"/>
          <a:stretch>
            <a:fillRect/>
          </a:stretch>
        </p:blipFill>
        <p:spPr>
          <a:xfrm>
            <a:off x="2869584" y="3429000"/>
            <a:ext cx="3517579" cy="2496688"/>
          </a:xfrm>
          <a:prstGeom prst="rect">
            <a:avLst/>
          </a:prstGeom>
        </p:spPr>
      </p:pic>
      <p:sp>
        <p:nvSpPr>
          <p:cNvPr id="12" name="Rectangle 11">
            <a:extLst>
              <a:ext uri="{FF2B5EF4-FFF2-40B4-BE49-F238E27FC236}">
                <a16:creationId xmlns:a16="http://schemas.microsoft.com/office/drawing/2014/main" id="{36FA8FC7-1526-4613-A6E0-81C5C83FD036}"/>
              </a:ext>
            </a:extLst>
          </p:cNvPr>
          <p:cNvSpPr/>
          <p:nvPr/>
        </p:nvSpPr>
        <p:spPr>
          <a:xfrm>
            <a:off x="6715125" y="2011965"/>
            <a:ext cx="5143500" cy="2308324"/>
          </a:xfrm>
          <a:prstGeom prst="rect">
            <a:avLst/>
          </a:prstGeom>
        </p:spPr>
        <p:txBody>
          <a:bodyPr wrap="square">
            <a:spAutoFit/>
          </a:bodyPr>
          <a:lstStyle/>
          <a:p>
            <a:r>
              <a:rPr lang="en-GB" dirty="0"/>
              <a:t>Children should be able to read all of the words in the Storybook.</a:t>
            </a:r>
          </a:p>
          <a:p>
            <a:endParaRPr lang="en-GB" dirty="0"/>
          </a:p>
          <a:p>
            <a:r>
              <a:rPr lang="en-GB" dirty="0"/>
              <a:t>If they hesitate, remind them to read the word by saying, ‘Special Friends, Fred Talk, read the word’.</a:t>
            </a:r>
          </a:p>
          <a:p>
            <a:endParaRPr lang="en-GB" dirty="0"/>
          </a:p>
          <a:p>
            <a:r>
              <a:rPr lang="en-GB" dirty="0"/>
              <a:t>For example, this means they spot the ‘</a:t>
            </a:r>
            <a:r>
              <a:rPr lang="en-GB" dirty="0" err="1"/>
              <a:t>sh</a:t>
            </a:r>
            <a:r>
              <a:rPr lang="en-GB" dirty="0"/>
              <a:t>’, then Fred Talk, then blend to read the word e.g. </a:t>
            </a:r>
            <a:r>
              <a:rPr lang="en-GB" dirty="0" err="1"/>
              <a:t>sh</a:t>
            </a:r>
            <a:r>
              <a:rPr lang="en-GB" dirty="0"/>
              <a:t>, </a:t>
            </a:r>
            <a:r>
              <a:rPr lang="en-GB" dirty="0" err="1"/>
              <a:t>sh</a:t>
            </a:r>
            <a:r>
              <a:rPr lang="en-GB" dirty="0"/>
              <a:t>-</a:t>
            </a:r>
            <a:r>
              <a:rPr lang="en-GB" dirty="0" err="1"/>
              <a:t>i</a:t>
            </a:r>
            <a:r>
              <a:rPr lang="en-GB" dirty="0"/>
              <a:t>-p, ship.</a:t>
            </a:r>
          </a:p>
        </p:txBody>
      </p:sp>
    </p:spTree>
    <p:extLst>
      <p:ext uri="{BB962C8B-B14F-4D97-AF65-F5344CB8AC3E}">
        <p14:creationId xmlns:p14="http://schemas.microsoft.com/office/powerpoint/2010/main" val="13824367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105150" y="327442"/>
            <a:ext cx="8285768" cy="923330"/>
          </a:xfrm>
          <a:prstGeom prst="rect">
            <a:avLst/>
          </a:prstGeom>
        </p:spPr>
        <p:txBody>
          <a:bodyPr wrap="square">
            <a:spAutoFit/>
          </a:bodyPr>
          <a:lstStyle/>
          <a:p>
            <a:pPr algn="ctr"/>
            <a:r>
              <a:rPr lang="en-GB" sz="5400" dirty="0"/>
              <a:t>Red words</a:t>
            </a:r>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3" name="Picture 2">
            <a:extLst>
              <a:ext uri="{FF2B5EF4-FFF2-40B4-BE49-F238E27FC236}">
                <a16:creationId xmlns:a16="http://schemas.microsoft.com/office/drawing/2014/main" id="{8D1A713C-05A0-4AAA-B027-0211E56263C0}"/>
              </a:ext>
            </a:extLst>
          </p:cNvPr>
          <p:cNvPicPr>
            <a:picLocks noChangeAspect="1"/>
          </p:cNvPicPr>
          <p:nvPr/>
        </p:nvPicPr>
        <p:blipFill>
          <a:blip r:embed="rId4"/>
          <a:stretch>
            <a:fillRect/>
          </a:stretch>
        </p:blipFill>
        <p:spPr>
          <a:xfrm>
            <a:off x="3324473" y="1250772"/>
            <a:ext cx="3066554" cy="1566808"/>
          </a:xfrm>
          <a:prstGeom prst="rect">
            <a:avLst/>
          </a:prstGeom>
        </p:spPr>
      </p:pic>
      <p:pic>
        <p:nvPicPr>
          <p:cNvPr id="5" name="Picture 4">
            <a:extLst>
              <a:ext uri="{FF2B5EF4-FFF2-40B4-BE49-F238E27FC236}">
                <a16:creationId xmlns:a16="http://schemas.microsoft.com/office/drawing/2014/main" id="{668A2DE6-B17E-4130-BED2-E50C114BBA09}"/>
              </a:ext>
            </a:extLst>
          </p:cNvPr>
          <p:cNvPicPr>
            <a:picLocks noChangeAspect="1"/>
          </p:cNvPicPr>
          <p:nvPr/>
        </p:nvPicPr>
        <p:blipFill>
          <a:blip r:embed="rId5"/>
          <a:stretch>
            <a:fillRect/>
          </a:stretch>
        </p:blipFill>
        <p:spPr>
          <a:xfrm>
            <a:off x="7496423" y="1250772"/>
            <a:ext cx="3066554" cy="1566808"/>
          </a:xfrm>
          <a:prstGeom prst="rect">
            <a:avLst/>
          </a:prstGeom>
        </p:spPr>
      </p:pic>
      <p:pic>
        <p:nvPicPr>
          <p:cNvPr id="7" name="Picture 6">
            <a:extLst>
              <a:ext uri="{FF2B5EF4-FFF2-40B4-BE49-F238E27FC236}">
                <a16:creationId xmlns:a16="http://schemas.microsoft.com/office/drawing/2014/main" id="{6EC16890-DA4E-4F06-AC19-12B8B302BBA0}"/>
              </a:ext>
            </a:extLst>
          </p:cNvPr>
          <p:cNvPicPr>
            <a:picLocks noChangeAspect="1"/>
          </p:cNvPicPr>
          <p:nvPr/>
        </p:nvPicPr>
        <p:blipFill>
          <a:blip r:embed="rId6"/>
          <a:stretch>
            <a:fillRect/>
          </a:stretch>
        </p:blipFill>
        <p:spPr>
          <a:xfrm>
            <a:off x="476250" y="3083083"/>
            <a:ext cx="4596782" cy="2938527"/>
          </a:xfrm>
          <a:prstGeom prst="rect">
            <a:avLst/>
          </a:prstGeom>
        </p:spPr>
      </p:pic>
      <p:sp>
        <p:nvSpPr>
          <p:cNvPr id="9" name="Rectangle 8">
            <a:extLst>
              <a:ext uri="{FF2B5EF4-FFF2-40B4-BE49-F238E27FC236}">
                <a16:creationId xmlns:a16="http://schemas.microsoft.com/office/drawing/2014/main" id="{F8719D88-5389-4C31-B297-E098F79F4CE6}"/>
              </a:ext>
            </a:extLst>
          </p:cNvPr>
          <p:cNvSpPr/>
          <p:nvPr/>
        </p:nvSpPr>
        <p:spPr>
          <a:xfrm>
            <a:off x="5619750" y="3606025"/>
            <a:ext cx="6096000" cy="1938992"/>
          </a:xfrm>
          <a:prstGeom prst="rect">
            <a:avLst/>
          </a:prstGeom>
        </p:spPr>
        <p:txBody>
          <a:bodyPr>
            <a:spAutoFit/>
          </a:bodyPr>
          <a:lstStyle/>
          <a:p>
            <a:r>
              <a:rPr lang="en-GB" sz="2000" dirty="0"/>
              <a:t>Some words are ‘tricky’ because they contain letters that don’t match the sounds the child have been taught.</a:t>
            </a:r>
          </a:p>
          <a:p>
            <a:endParaRPr lang="en-GB" sz="2000" dirty="0"/>
          </a:p>
          <a:p>
            <a:r>
              <a:rPr lang="en-GB" sz="2000" dirty="0"/>
              <a:t>For example, ‘said’ has ‘ai’ making an ‘e’ sound.</a:t>
            </a:r>
          </a:p>
          <a:p>
            <a:endParaRPr lang="en-GB" sz="2000" dirty="0"/>
          </a:p>
          <a:p>
            <a:r>
              <a:rPr lang="en-GB" sz="2000" dirty="0"/>
              <a:t>We teach these common exception words as Red words</a:t>
            </a:r>
            <a:r>
              <a:rPr lang="en-GB" dirty="0"/>
              <a:t>.</a:t>
            </a:r>
          </a:p>
        </p:txBody>
      </p:sp>
    </p:spTree>
    <p:extLst>
      <p:ext uri="{BB962C8B-B14F-4D97-AF65-F5344CB8AC3E}">
        <p14:creationId xmlns:p14="http://schemas.microsoft.com/office/powerpoint/2010/main" val="33425880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971800" y="123989"/>
            <a:ext cx="8285768" cy="1569660"/>
          </a:xfrm>
          <a:prstGeom prst="rect">
            <a:avLst/>
          </a:prstGeom>
        </p:spPr>
        <p:txBody>
          <a:bodyPr wrap="square">
            <a:spAutoFit/>
          </a:bodyPr>
          <a:lstStyle/>
          <a:p>
            <a:pPr algn="ctr"/>
            <a:r>
              <a:rPr lang="en-GB" sz="4800" dirty="0">
                <a:latin typeface="Gill Sans MT" panose="020B0502020104020203" pitchFamily="34" charset="0"/>
                <a:ea typeface="Segoe UI Emoji" panose="020B0502040204020203" pitchFamily="34" charset="0"/>
              </a:rPr>
              <a:t>What books will children bring home?</a:t>
            </a:r>
            <a:endParaRPr lang="en-GB" sz="4800" dirty="0"/>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5" name="Picture 4">
            <a:extLst>
              <a:ext uri="{FF2B5EF4-FFF2-40B4-BE49-F238E27FC236}">
                <a16:creationId xmlns:a16="http://schemas.microsoft.com/office/drawing/2014/main" id="{73A7599B-7D4D-488D-9E4B-CF311DB565FC}"/>
              </a:ext>
            </a:extLst>
          </p:cNvPr>
          <p:cNvPicPr>
            <a:picLocks noChangeAspect="1"/>
          </p:cNvPicPr>
          <p:nvPr/>
        </p:nvPicPr>
        <p:blipFill>
          <a:blip r:embed="rId4"/>
          <a:stretch>
            <a:fillRect/>
          </a:stretch>
        </p:blipFill>
        <p:spPr>
          <a:xfrm>
            <a:off x="4471226" y="1955537"/>
            <a:ext cx="1261981" cy="920576"/>
          </a:xfrm>
          <a:prstGeom prst="rect">
            <a:avLst/>
          </a:prstGeom>
        </p:spPr>
      </p:pic>
      <p:pic>
        <p:nvPicPr>
          <p:cNvPr id="7" name="Picture 6">
            <a:extLst>
              <a:ext uri="{FF2B5EF4-FFF2-40B4-BE49-F238E27FC236}">
                <a16:creationId xmlns:a16="http://schemas.microsoft.com/office/drawing/2014/main" id="{C88DA780-5CEC-4B2B-99E4-6B159B0A63C7}"/>
              </a:ext>
            </a:extLst>
          </p:cNvPr>
          <p:cNvPicPr>
            <a:picLocks noChangeAspect="1"/>
          </p:cNvPicPr>
          <p:nvPr/>
        </p:nvPicPr>
        <p:blipFill>
          <a:blip r:embed="rId5"/>
          <a:stretch>
            <a:fillRect/>
          </a:stretch>
        </p:blipFill>
        <p:spPr>
          <a:xfrm>
            <a:off x="6248548" y="1573422"/>
            <a:ext cx="1475360" cy="1737511"/>
          </a:xfrm>
          <a:prstGeom prst="rect">
            <a:avLst/>
          </a:prstGeom>
        </p:spPr>
      </p:pic>
      <p:pic>
        <p:nvPicPr>
          <p:cNvPr id="9" name="Picture 8">
            <a:extLst>
              <a:ext uri="{FF2B5EF4-FFF2-40B4-BE49-F238E27FC236}">
                <a16:creationId xmlns:a16="http://schemas.microsoft.com/office/drawing/2014/main" id="{8A910526-E182-4B9C-9D50-27BE0035A1EC}"/>
              </a:ext>
            </a:extLst>
          </p:cNvPr>
          <p:cNvPicPr>
            <a:picLocks noChangeAspect="1"/>
          </p:cNvPicPr>
          <p:nvPr/>
        </p:nvPicPr>
        <p:blipFill>
          <a:blip r:embed="rId6"/>
          <a:stretch>
            <a:fillRect/>
          </a:stretch>
        </p:blipFill>
        <p:spPr>
          <a:xfrm>
            <a:off x="8203513" y="1805091"/>
            <a:ext cx="1822862" cy="1274174"/>
          </a:xfrm>
          <a:prstGeom prst="rect">
            <a:avLst/>
          </a:prstGeom>
        </p:spPr>
      </p:pic>
      <p:sp>
        <p:nvSpPr>
          <p:cNvPr id="10" name="Rectangle 9">
            <a:extLst>
              <a:ext uri="{FF2B5EF4-FFF2-40B4-BE49-F238E27FC236}">
                <a16:creationId xmlns:a16="http://schemas.microsoft.com/office/drawing/2014/main" id="{F6EF646A-0B85-476A-9E8E-631531895DC8}"/>
              </a:ext>
            </a:extLst>
          </p:cNvPr>
          <p:cNvSpPr/>
          <p:nvPr/>
        </p:nvSpPr>
        <p:spPr>
          <a:xfrm>
            <a:off x="489659" y="3035520"/>
            <a:ext cx="10767909" cy="3139321"/>
          </a:xfrm>
          <a:prstGeom prst="rect">
            <a:avLst/>
          </a:prstGeom>
        </p:spPr>
        <p:txBody>
          <a:bodyPr wrap="square">
            <a:spAutoFit/>
          </a:bodyPr>
          <a:lstStyle/>
          <a:p>
            <a:r>
              <a:rPr lang="en-GB" dirty="0"/>
              <a:t>In your child’s book bag, they will bring home:</a:t>
            </a:r>
          </a:p>
          <a:p>
            <a:endParaRPr lang="en-GB" dirty="0"/>
          </a:p>
          <a:p>
            <a:pPr marL="285750" indent="-285750">
              <a:buFontTx/>
              <a:buChar char="-"/>
            </a:pPr>
            <a:r>
              <a:rPr lang="en-GB" dirty="0"/>
              <a:t>the Storybook they have just read in class to practice reading what they can already read.</a:t>
            </a:r>
          </a:p>
          <a:p>
            <a:endParaRPr lang="en-GB" dirty="0"/>
          </a:p>
          <a:p>
            <a:r>
              <a:rPr lang="en-GB" dirty="0"/>
              <a:t>The children enjoy re-reading stories they know well. Their fluency improves on every reading.</a:t>
            </a:r>
          </a:p>
          <a:p>
            <a:endParaRPr lang="en-GB" dirty="0"/>
          </a:p>
          <a:p>
            <a:r>
              <a:rPr lang="en-GB" dirty="0"/>
              <a:t>-  a Book Bag Book that links to the story they have read in class. This will be less familiar but contain only sounds and words that your child already knows.</a:t>
            </a:r>
          </a:p>
          <a:p>
            <a:r>
              <a:rPr lang="en-GB" dirty="0"/>
              <a:t>  </a:t>
            </a:r>
          </a:p>
          <a:p>
            <a:r>
              <a:rPr lang="en-GB" dirty="0"/>
              <a:t>We make sure that every book that goes into your child’s book bag is a well-loved book – one they know already and want to read again and again.</a:t>
            </a:r>
          </a:p>
        </p:txBody>
      </p:sp>
    </p:spTree>
    <p:extLst>
      <p:ext uri="{BB962C8B-B14F-4D97-AF65-F5344CB8AC3E}">
        <p14:creationId xmlns:p14="http://schemas.microsoft.com/office/powerpoint/2010/main" val="39619557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085721" y="676876"/>
            <a:ext cx="8285768" cy="830997"/>
          </a:xfrm>
          <a:prstGeom prst="rect">
            <a:avLst/>
          </a:prstGeom>
        </p:spPr>
        <p:txBody>
          <a:bodyPr wrap="square">
            <a:spAutoFit/>
          </a:bodyPr>
          <a:lstStyle/>
          <a:p>
            <a:pPr algn="ctr"/>
            <a:r>
              <a:rPr lang="en-GB" sz="4800" dirty="0">
                <a:latin typeface="Gill Sans MT" panose="020B0502020104020203" pitchFamily="34" charset="0"/>
                <a:ea typeface="Segoe UI Emoji" panose="020B0502040204020203" pitchFamily="34" charset="0"/>
              </a:rPr>
              <a:t>Fred Games!</a:t>
            </a:r>
            <a:endParaRPr lang="en-GB" sz="4800" dirty="0"/>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2" name="Picture 1">
            <a:extLst>
              <a:ext uri="{FF2B5EF4-FFF2-40B4-BE49-F238E27FC236}">
                <a16:creationId xmlns:a16="http://schemas.microsoft.com/office/drawing/2014/main" id="{39CFCBBB-8AC5-41EF-8EC9-E4352F54C8F9}"/>
              </a:ext>
            </a:extLst>
          </p:cNvPr>
          <p:cNvPicPr>
            <a:picLocks noChangeAspect="1"/>
          </p:cNvPicPr>
          <p:nvPr/>
        </p:nvPicPr>
        <p:blipFill>
          <a:blip r:embed="rId4"/>
          <a:stretch>
            <a:fillRect/>
          </a:stretch>
        </p:blipFill>
        <p:spPr>
          <a:xfrm>
            <a:off x="4292445" y="1870978"/>
            <a:ext cx="6026460" cy="4057859"/>
          </a:xfrm>
          <a:prstGeom prst="rect">
            <a:avLst/>
          </a:prstGeom>
        </p:spPr>
      </p:pic>
    </p:spTree>
    <p:extLst>
      <p:ext uri="{BB962C8B-B14F-4D97-AF65-F5344CB8AC3E}">
        <p14:creationId xmlns:p14="http://schemas.microsoft.com/office/powerpoint/2010/main" val="19982678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492741" y="348282"/>
            <a:ext cx="8285768" cy="830997"/>
          </a:xfrm>
          <a:prstGeom prst="rect">
            <a:avLst/>
          </a:prstGeom>
        </p:spPr>
        <p:txBody>
          <a:bodyPr wrap="square">
            <a:spAutoFit/>
          </a:bodyPr>
          <a:lstStyle/>
          <a:p>
            <a:pPr algn="ctr"/>
            <a:r>
              <a:rPr lang="en-GB" sz="4800" dirty="0">
                <a:latin typeface="Gill Sans MT" panose="020B0502020104020203" pitchFamily="34" charset="0"/>
                <a:ea typeface="Segoe UI Emoji" panose="020B0502040204020203" pitchFamily="34" charset="0"/>
              </a:rPr>
              <a:t>Pinny Time!</a:t>
            </a:r>
            <a:endParaRPr lang="en-GB" sz="4800" dirty="0"/>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3" name="Picture 2">
            <a:extLst>
              <a:ext uri="{FF2B5EF4-FFF2-40B4-BE49-F238E27FC236}">
                <a16:creationId xmlns:a16="http://schemas.microsoft.com/office/drawing/2014/main" id="{CD3FB162-7F53-4098-B432-588DCD208D7D}"/>
              </a:ext>
            </a:extLst>
          </p:cNvPr>
          <p:cNvPicPr>
            <a:picLocks noChangeAspect="1"/>
          </p:cNvPicPr>
          <p:nvPr/>
        </p:nvPicPr>
        <p:blipFill>
          <a:blip r:embed="rId4"/>
          <a:stretch>
            <a:fillRect/>
          </a:stretch>
        </p:blipFill>
        <p:spPr>
          <a:xfrm>
            <a:off x="3701971" y="1444580"/>
            <a:ext cx="4242853" cy="2432095"/>
          </a:xfrm>
          <a:prstGeom prst="rect">
            <a:avLst/>
          </a:prstGeom>
        </p:spPr>
      </p:pic>
      <p:pic>
        <p:nvPicPr>
          <p:cNvPr id="5" name="Picture 4">
            <a:extLst>
              <a:ext uri="{FF2B5EF4-FFF2-40B4-BE49-F238E27FC236}">
                <a16:creationId xmlns:a16="http://schemas.microsoft.com/office/drawing/2014/main" id="{16F061BF-961E-4DD0-A0F2-17F9F4F72271}"/>
              </a:ext>
            </a:extLst>
          </p:cNvPr>
          <p:cNvPicPr>
            <a:picLocks noChangeAspect="1"/>
          </p:cNvPicPr>
          <p:nvPr/>
        </p:nvPicPr>
        <p:blipFill>
          <a:blip r:embed="rId5"/>
          <a:stretch>
            <a:fillRect/>
          </a:stretch>
        </p:blipFill>
        <p:spPr>
          <a:xfrm>
            <a:off x="265430" y="3876675"/>
            <a:ext cx="4807197" cy="2140060"/>
          </a:xfrm>
          <a:prstGeom prst="rect">
            <a:avLst/>
          </a:prstGeom>
        </p:spPr>
      </p:pic>
      <p:pic>
        <p:nvPicPr>
          <p:cNvPr id="7" name="Picture 6">
            <a:extLst>
              <a:ext uri="{FF2B5EF4-FFF2-40B4-BE49-F238E27FC236}">
                <a16:creationId xmlns:a16="http://schemas.microsoft.com/office/drawing/2014/main" id="{DF0CD943-DAE8-4888-8AFD-F8BA9A022DE8}"/>
              </a:ext>
            </a:extLst>
          </p:cNvPr>
          <p:cNvPicPr>
            <a:picLocks noChangeAspect="1"/>
          </p:cNvPicPr>
          <p:nvPr/>
        </p:nvPicPr>
        <p:blipFill>
          <a:blip r:embed="rId6"/>
          <a:stretch>
            <a:fillRect/>
          </a:stretch>
        </p:blipFill>
        <p:spPr>
          <a:xfrm>
            <a:off x="6635625" y="3966483"/>
            <a:ext cx="4845299" cy="2368672"/>
          </a:xfrm>
          <a:prstGeom prst="rect">
            <a:avLst/>
          </a:prstGeom>
        </p:spPr>
      </p:pic>
    </p:spTree>
    <p:extLst>
      <p:ext uri="{BB962C8B-B14F-4D97-AF65-F5344CB8AC3E}">
        <p14:creationId xmlns:p14="http://schemas.microsoft.com/office/powerpoint/2010/main" val="24733276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085721" y="676876"/>
            <a:ext cx="8285768" cy="830997"/>
          </a:xfrm>
          <a:prstGeom prst="rect">
            <a:avLst/>
          </a:prstGeom>
        </p:spPr>
        <p:txBody>
          <a:bodyPr wrap="square">
            <a:spAutoFit/>
          </a:bodyPr>
          <a:lstStyle/>
          <a:p>
            <a:pPr algn="ctr"/>
            <a:r>
              <a:rPr lang="en-GB" sz="4800" dirty="0">
                <a:latin typeface="Gill Sans MT" panose="020B0502020104020203" pitchFamily="34" charset="0"/>
                <a:ea typeface="Segoe UI Emoji" panose="020B0502040204020203" pitchFamily="34" charset="0"/>
              </a:rPr>
              <a:t>Progress groups</a:t>
            </a:r>
            <a:endParaRPr lang="en-GB" sz="4800" dirty="0"/>
          </a:p>
        </p:txBody>
      </p:sp>
      <p:sp>
        <p:nvSpPr>
          <p:cNvPr id="3" name="Rectangle 2"/>
          <p:cNvSpPr/>
          <p:nvPr/>
        </p:nvSpPr>
        <p:spPr>
          <a:xfrm>
            <a:off x="3613672" y="2109436"/>
            <a:ext cx="7757817" cy="4401205"/>
          </a:xfrm>
          <a:prstGeom prst="rect">
            <a:avLst/>
          </a:prstGeom>
        </p:spPr>
        <p:txBody>
          <a:bodyPr wrap="square">
            <a:spAutoFit/>
          </a:bodyPr>
          <a:lstStyle/>
          <a:p>
            <a:pPr marL="457200" indent="-457200">
              <a:buFont typeface="Arial" panose="020B0604020202020204" pitchFamily="34" charset="0"/>
              <a:buChar char="•"/>
            </a:pPr>
            <a:r>
              <a:rPr lang="en-US" sz="3600" dirty="0"/>
              <a:t>Group children by phonic stages.</a:t>
            </a:r>
          </a:p>
          <a:p>
            <a:pPr marL="457200" indent="-457200">
              <a:buFont typeface="Arial" panose="020B0604020202020204" pitchFamily="34" charset="0"/>
              <a:buChar char="•"/>
            </a:pPr>
            <a:r>
              <a:rPr lang="en-US" sz="3600" dirty="0"/>
              <a:t>Teach to the group’s challenge level.</a:t>
            </a:r>
            <a:endParaRPr lang="en-US" sz="3600" dirty="0">
              <a:cs typeface="Arial"/>
            </a:endParaRPr>
          </a:p>
          <a:p>
            <a:pPr marL="457200" indent="-457200">
              <a:buFont typeface="Arial" panose="020B0604020202020204" pitchFamily="34" charset="0"/>
              <a:buChar char="•"/>
            </a:pPr>
            <a:r>
              <a:rPr lang="en-US" sz="3600" dirty="0"/>
              <a:t>Re-assess all children every half term (although ongoing day to day assessment may identify a child as needing to be moved on more quickly).</a:t>
            </a:r>
            <a:endParaRPr lang="en-US" sz="3600" dirty="0">
              <a:cs typeface="Arial"/>
            </a:endParaRPr>
          </a:p>
          <a:p>
            <a:endParaRPr lang="en-GB" sz="2800" dirty="0">
              <a:ea typeface="Segoe UI Emoji" panose="020B0502040204020203" pitchFamily="34" charset="0"/>
            </a:endParaRPr>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Tree>
    <p:extLst>
      <p:ext uri="{BB962C8B-B14F-4D97-AF65-F5344CB8AC3E}">
        <p14:creationId xmlns:p14="http://schemas.microsoft.com/office/powerpoint/2010/main" val="26221957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258041" y="435665"/>
            <a:ext cx="8285768" cy="830997"/>
          </a:xfrm>
          <a:prstGeom prst="rect">
            <a:avLst/>
          </a:prstGeom>
        </p:spPr>
        <p:txBody>
          <a:bodyPr wrap="square">
            <a:spAutoFit/>
          </a:bodyPr>
          <a:lstStyle/>
          <a:p>
            <a:pPr algn="ctr"/>
            <a:r>
              <a:rPr lang="en-GB" sz="4800" dirty="0">
                <a:latin typeface="Gill Sans MT" panose="020B0502020104020203" pitchFamily="34" charset="0"/>
                <a:ea typeface="Segoe UI Emoji" panose="020B0502040204020203" pitchFamily="34" charset="0"/>
              </a:rPr>
              <a:t>What to teach when</a:t>
            </a:r>
            <a:endParaRPr lang="en-GB" sz="4800" dirty="0"/>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2" name="Picture 1">
            <a:extLst>
              <a:ext uri="{FF2B5EF4-FFF2-40B4-BE49-F238E27FC236}">
                <a16:creationId xmlns:a16="http://schemas.microsoft.com/office/drawing/2014/main" id="{9E84896A-D05A-4C26-A0BC-801E8C53D3F3}"/>
              </a:ext>
            </a:extLst>
          </p:cNvPr>
          <p:cNvPicPr>
            <a:picLocks noChangeAspect="1"/>
          </p:cNvPicPr>
          <p:nvPr/>
        </p:nvPicPr>
        <p:blipFill>
          <a:blip r:embed="rId4"/>
          <a:stretch>
            <a:fillRect/>
          </a:stretch>
        </p:blipFill>
        <p:spPr>
          <a:xfrm>
            <a:off x="2739841" y="1526288"/>
            <a:ext cx="9090209" cy="4246404"/>
          </a:xfrm>
          <a:prstGeom prst="rect">
            <a:avLst/>
          </a:prstGeom>
        </p:spPr>
      </p:pic>
    </p:spTree>
    <p:extLst>
      <p:ext uri="{BB962C8B-B14F-4D97-AF65-F5344CB8AC3E}">
        <p14:creationId xmlns:p14="http://schemas.microsoft.com/office/powerpoint/2010/main" val="37900334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258041" y="435665"/>
            <a:ext cx="8285768" cy="830997"/>
          </a:xfrm>
          <a:prstGeom prst="rect">
            <a:avLst/>
          </a:prstGeom>
        </p:spPr>
        <p:txBody>
          <a:bodyPr wrap="square">
            <a:spAutoFit/>
          </a:bodyPr>
          <a:lstStyle/>
          <a:p>
            <a:pPr algn="ctr"/>
            <a:r>
              <a:rPr lang="en-GB" sz="4800" dirty="0">
                <a:latin typeface="Gill Sans MT" panose="020B0502020104020203" pitchFamily="34" charset="0"/>
                <a:ea typeface="Segoe UI Emoji" panose="020B0502040204020203" pitchFamily="34" charset="0"/>
              </a:rPr>
              <a:t>What to teach when</a:t>
            </a:r>
            <a:endParaRPr lang="en-GB" sz="4800" dirty="0"/>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3" name="Picture 2">
            <a:extLst>
              <a:ext uri="{FF2B5EF4-FFF2-40B4-BE49-F238E27FC236}">
                <a16:creationId xmlns:a16="http://schemas.microsoft.com/office/drawing/2014/main" id="{F902C1CE-D24B-4CCF-A281-35CE8804B42C}"/>
              </a:ext>
            </a:extLst>
          </p:cNvPr>
          <p:cNvPicPr>
            <a:picLocks noChangeAspect="1"/>
          </p:cNvPicPr>
          <p:nvPr/>
        </p:nvPicPr>
        <p:blipFill>
          <a:blip r:embed="rId4"/>
          <a:stretch>
            <a:fillRect/>
          </a:stretch>
        </p:blipFill>
        <p:spPr>
          <a:xfrm>
            <a:off x="2777943" y="1699763"/>
            <a:ext cx="9042582" cy="3831327"/>
          </a:xfrm>
          <a:prstGeom prst="rect">
            <a:avLst/>
          </a:prstGeom>
        </p:spPr>
      </p:pic>
    </p:spTree>
    <p:extLst>
      <p:ext uri="{BB962C8B-B14F-4D97-AF65-F5344CB8AC3E}">
        <p14:creationId xmlns:p14="http://schemas.microsoft.com/office/powerpoint/2010/main" val="32257984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258041" y="435665"/>
            <a:ext cx="8285768" cy="830997"/>
          </a:xfrm>
          <a:prstGeom prst="rect">
            <a:avLst/>
          </a:prstGeom>
        </p:spPr>
        <p:txBody>
          <a:bodyPr wrap="square">
            <a:spAutoFit/>
          </a:bodyPr>
          <a:lstStyle/>
          <a:p>
            <a:pPr algn="ctr"/>
            <a:r>
              <a:rPr lang="en-GB" sz="4800" dirty="0">
                <a:latin typeface="Gill Sans MT" panose="020B0502020104020203" pitchFamily="34" charset="0"/>
                <a:ea typeface="Segoe UI Emoji" panose="020B0502040204020203" pitchFamily="34" charset="0"/>
              </a:rPr>
              <a:t>What to teach when</a:t>
            </a:r>
            <a:endParaRPr lang="en-GB" sz="4800" dirty="0"/>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2" name="Picture 1">
            <a:extLst>
              <a:ext uri="{FF2B5EF4-FFF2-40B4-BE49-F238E27FC236}">
                <a16:creationId xmlns:a16="http://schemas.microsoft.com/office/drawing/2014/main" id="{FE18C076-24A8-4DEA-9531-EAC8274E3B33}"/>
              </a:ext>
            </a:extLst>
          </p:cNvPr>
          <p:cNvPicPr>
            <a:picLocks noChangeAspect="1"/>
          </p:cNvPicPr>
          <p:nvPr/>
        </p:nvPicPr>
        <p:blipFill>
          <a:blip r:embed="rId4"/>
          <a:stretch>
            <a:fillRect/>
          </a:stretch>
        </p:blipFill>
        <p:spPr>
          <a:xfrm>
            <a:off x="2758895" y="2014855"/>
            <a:ext cx="9306260" cy="2828290"/>
          </a:xfrm>
          <a:prstGeom prst="rect">
            <a:avLst/>
          </a:prstGeom>
        </p:spPr>
      </p:pic>
    </p:spTree>
    <p:extLst>
      <p:ext uri="{BB962C8B-B14F-4D97-AF65-F5344CB8AC3E}">
        <p14:creationId xmlns:p14="http://schemas.microsoft.com/office/powerpoint/2010/main" val="21625988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258041" y="435665"/>
            <a:ext cx="8285768" cy="830997"/>
          </a:xfrm>
          <a:prstGeom prst="rect">
            <a:avLst/>
          </a:prstGeom>
        </p:spPr>
        <p:txBody>
          <a:bodyPr wrap="square">
            <a:spAutoFit/>
          </a:bodyPr>
          <a:lstStyle/>
          <a:p>
            <a:pPr algn="ctr"/>
            <a:r>
              <a:rPr lang="en-GB" sz="4800" dirty="0">
                <a:latin typeface="Gill Sans MT" panose="020B0502020104020203" pitchFamily="34" charset="0"/>
                <a:ea typeface="Segoe UI Emoji" panose="020B0502040204020203" pitchFamily="34" charset="0"/>
              </a:rPr>
              <a:t>The end goal - EYFS</a:t>
            </a:r>
            <a:endParaRPr lang="en-GB" sz="4800" dirty="0"/>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3" name="Picture 2">
            <a:extLst>
              <a:ext uri="{FF2B5EF4-FFF2-40B4-BE49-F238E27FC236}">
                <a16:creationId xmlns:a16="http://schemas.microsoft.com/office/drawing/2014/main" id="{521BC99E-EB1F-493F-8732-5D86D3C282BE}"/>
              </a:ext>
            </a:extLst>
          </p:cNvPr>
          <p:cNvPicPr>
            <a:picLocks noChangeAspect="1"/>
          </p:cNvPicPr>
          <p:nvPr/>
        </p:nvPicPr>
        <p:blipFill>
          <a:blip r:embed="rId4"/>
          <a:stretch>
            <a:fillRect/>
          </a:stretch>
        </p:blipFill>
        <p:spPr>
          <a:xfrm>
            <a:off x="2971800" y="1266662"/>
            <a:ext cx="4686377" cy="4656336"/>
          </a:xfrm>
          <a:prstGeom prst="rect">
            <a:avLst/>
          </a:prstGeom>
        </p:spPr>
      </p:pic>
      <p:pic>
        <p:nvPicPr>
          <p:cNvPr id="5" name="Picture 4">
            <a:extLst>
              <a:ext uri="{FF2B5EF4-FFF2-40B4-BE49-F238E27FC236}">
                <a16:creationId xmlns:a16="http://schemas.microsoft.com/office/drawing/2014/main" id="{C8418FEE-D3C0-4E81-855C-4D1EF686EBE3}"/>
              </a:ext>
            </a:extLst>
          </p:cNvPr>
          <p:cNvPicPr>
            <a:picLocks noChangeAspect="1"/>
          </p:cNvPicPr>
          <p:nvPr/>
        </p:nvPicPr>
        <p:blipFill>
          <a:blip r:embed="rId5"/>
          <a:stretch>
            <a:fillRect/>
          </a:stretch>
        </p:blipFill>
        <p:spPr>
          <a:xfrm>
            <a:off x="7588172" y="1905397"/>
            <a:ext cx="4451427" cy="4017601"/>
          </a:xfrm>
          <a:prstGeom prst="rect">
            <a:avLst/>
          </a:prstGeom>
        </p:spPr>
      </p:pic>
    </p:spTree>
    <p:extLst>
      <p:ext uri="{BB962C8B-B14F-4D97-AF65-F5344CB8AC3E}">
        <p14:creationId xmlns:p14="http://schemas.microsoft.com/office/powerpoint/2010/main" val="9490231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028950" y="191542"/>
            <a:ext cx="8285768" cy="830997"/>
          </a:xfrm>
          <a:prstGeom prst="rect">
            <a:avLst/>
          </a:prstGeom>
        </p:spPr>
        <p:txBody>
          <a:bodyPr wrap="square">
            <a:spAutoFit/>
          </a:bodyPr>
          <a:lstStyle/>
          <a:p>
            <a:pPr algn="ctr"/>
            <a:r>
              <a:rPr lang="en-GB" sz="4800" dirty="0">
                <a:latin typeface="Gill Sans MT" panose="020B0502020104020203" pitchFamily="34" charset="0"/>
                <a:ea typeface="Segoe UI Emoji" panose="020B0502040204020203" pitchFamily="34" charset="0"/>
              </a:rPr>
              <a:t>The end goal – Y1</a:t>
            </a:r>
            <a:endParaRPr lang="en-GB" sz="4800" dirty="0"/>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2" name="Picture 1">
            <a:extLst>
              <a:ext uri="{FF2B5EF4-FFF2-40B4-BE49-F238E27FC236}">
                <a16:creationId xmlns:a16="http://schemas.microsoft.com/office/drawing/2014/main" id="{85DE44E1-8D9A-4D77-AE65-4A0E07884DDE}"/>
              </a:ext>
            </a:extLst>
          </p:cNvPr>
          <p:cNvPicPr>
            <a:picLocks noChangeAspect="1"/>
          </p:cNvPicPr>
          <p:nvPr/>
        </p:nvPicPr>
        <p:blipFill>
          <a:blip r:embed="rId4"/>
          <a:stretch>
            <a:fillRect/>
          </a:stretch>
        </p:blipFill>
        <p:spPr>
          <a:xfrm>
            <a:off x="2857500" y="1758693"/>
            <a:ext cx="2613064" cy="4380724"/>
          </a:xfrm>
          <a:prstGeom prst="rect">
            <a:avLst/>
          </a:prstGeom>
        </p:spPr>
      </p:pic>
      <p:pic>
        <p:nvPicPr>
          <p:cNvPr id="7" name="Picture 6">
            <a:extLst>
              <a:ext uri="{FF2B5EF4-FFF2-40B4-BE49-F238E27FC236}">
                <a16:creationId xmlns:a16="http://schemas.microsoft.com/office/drawing/2014/main" id="{45A13FCE-E89C-4D08-B36F-99AC702104F2}"/>
              </a:ext>
            </a:extLst>
          </p:cNvPr>
          <p:cNvPicPr>
            <a:picLocks noChangeAspect="1"/>
          </p:cNvPicPr>
          <p:nvPr/>
        </p:nvPicPr>
        <p:blipFill>
          <a:blip r:embed="rId5"/>
          <a:stretch>
            <a:fillRect/>
          </a:stretch>
        </p:blipFill>
        <p:spPr>
          <a:xfrm>
            <a:off x="5464120" y="1165488"/>
            <a:ext cx="2514636" cy="4870692"/>
          </a:xfrm>
          <a:prstGeom prst="rect">
            <a:avLst/>
          </a:prstGeom>
        </p:spPr>
      </p:pic>
    </p:spTree>
    <p:extLst>
      <p:ext uri="{BB962C8B-B14F-4D97-AF65-F5344CB8AC3E}">
        <p14:creationId xmlns:p14="http://schemas.microsoft.com/office/powerpoint/2010/main" val="9695550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028950" y="191542"/>
            <a:ext cx="8285768" cy="830997"/>
          </a:xfrm>
          <a:prstGeom prst="rect">
            <a:avLst/>
          </a:prstGeom>
        </p:spPr>
        <p:txBody>
          <a:bodyPr wrap="square">
            <a:spAutoFit/>
          </a:bodyPr>
          <a:lstStyle/>
          <a:p>
            <a:pPr algn="ctr"/>
            <a:r>
              <a:rPr lang="en-GB" sz="4800" dirty="0">
                <a:latin typeface="Gill Sans MT" panose="020B0502020104020203" pitchFamily="34" charset="0"/>
                <a:ea typeface="Segoe UI Emoji" panose="020B0502040204020203" pitchFamily="34" charset="0"/>
              </a:rPr>
              <a:t>The end goal – Y1</a:t>
            </a:r>
            <a:endParaRPr lang="en-GB" sz="4800" dirty="0"/>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3" name="Picture 2">
            <a:extLst>
              <a:ext uri="{FF2B5EF4-FFF2-40B4-BE49-F238E27FC236}">
                <a16:creationId xmlns:a16="http://schemas.microsoft.com/office/drawing/2014/main" id="{1C1A1509-DD1C-447D-960D-4785E4E3A7B9}"/>
              </a:ext>
            </a:extLst>
          </p:cNvPr>
          <p:cNvPicPr>
            <a:picLocks noChangeAspect="1"/>
          </p:cNvPicPr>
          <p:nvPr/>
        </p:nvPicPr>
        <p:blipFill>
          <a:blip r:embed="rId4"/>
          <a:stretch>
            <a:fillRect/>
          </a:stretch>
        </p:blipFill>
        <p:spPr>
          <a:xfrm>
            <a:off x="3181312" y="1131397"/>
            <a:ext cx="2706370" cy="4857588"/>
          </a:xfrm>
          <a:prstGeom prst="rect">
            <a:avLst/>
          </a:prstGeom>
        </p:spPr>
      </p:pic>
      <p:pic>
        <p:nvPicPr>
          <p:cNvPr id="5" name="Picture 4">
            <a:extLst>
              <a:ext uri="{FF2B5EF4-FFF2-40B4-BE49-F238E27FC236}">
                <a16:creationId xmlns:a16="http://schemas.microsoft.com/office/drawing/2014/main" id="{CDD9BC70-483E-4D4D-81BD-0A425EE17084}"/>
              </a:ext>
            </a:extLst>
          </p:cNvPr>
          <p:cNvPicPr>
            <a:picLocks noChangeAspect="1"/>
          </p:cNvPicPr>
          <p:nvPr/>
        </p:nvPicPr>
        <p:blipFill>
          <a:blip r:embed="rId5"/>
          <a:stretch>
            <a:fillRect/>
          </a:stretch>
        </p:blipFill>
        <p:spPr>
          <a:xfrm>
            <a:off x="5887682" y="1057409"/>
            <a:ext cx="2794037" cy="5199664"/>
          </a:xfrm>
          <a:prstGeom prst="rect">
            <a:avLst/>
          </a:prstGeom>
        </p:spPr>
      </p:pic>
    </p:spTree>
    <p:extLst>
      <p:ext uri="{BB962C8B-B14F-4D97-AF65-F5344CB8AC3E}">
        <p14:creationId xmlns:p14="http://schemas.microsoft.com/office/powerpoint/2010/main" val="14901313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1914610" cy="174244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028950" y="191542"/>
            <a:ext cx="8285768" cy="830997"/>
          </a:xfrm>
          <a:prstGeom prst="rect">
            <a:avLst/>
          </a:prstGeom>
        </p:spPr>
        <p:txBody>
          <a:bodyPr wrap="square">
            <a:spAutoFit/>
          </a:bodyPr>
          <a:lstStyle/>
          <a:p>
            <a:pPr algn="ctr"/>
            <a:r>
              <a:rPr lang="en-GB" sz="4800" dirty="0">
                <a:latin typeface="Gill Sans MT" panose="020B0502020104020203" pitchFamily="34" charset="0"/>
                <a:ea typeface="Segoe UI Emoji" panose="020B0502040204020203" pitchFamily="34" charset="0"/>
              </a:rPr>
              <a:t>The end goal – Y2</a:t>
            </a:r>
            <a:endParaRPr lang="en-GB" sz="4800" dirty="0"/>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2" name="Picture 1">
            <a:extLst>
              <a:ext uri="{FF2B5EF4-FFF2-40B4-BE49-F238E27FC236}">
                <a16:creationId xmlns:a16="http://schemas.microsoft.com/office/drawing/2014/main" id="{85DE44E1-8D9A-4D77-AE65-4A0E07884DDE}"/>
              </a:ext>
            </a:extLst>
          </p:cNvPr>
          <p:cNvPicPr>
            <a:picLocks noChangeAspect="1"/>
          </p:cNvPicPr>
          <p:nvPr/>
        </p:nvPicPr>
        <p:blipFill>
          <a:blip r:embed="rId4"/>
          <a:stretch>
            <a:fillRect/>
          </a:stretch>
        </p:blipFill>
        <p:spPr>
          <a:xfrm>
            <a:off x="2269016" y="1708956"/>
            <a:ext cx="2613064" cy="4380724"/>
          </a:xfrm>
          <a:prstGeom prst="rect">
            <a:avLst/>
          </a:prstGeom>
        </p:spPr>
      </p:pic>
      <p:pic>
        <p:nvPicPr>
          <p:cNvPr id="3" name="Picture 2">
            <a:extLst>
              <a:ext uri="{FF2B5EF4-FFF2-40B4-BE49-F238E27FC236}">
                <a16:creationId xmlns:a16="http://schemas.microsoft.com/office/drawing/2014/main" id="{C2B97C29-3788-4EFA-97D9-844DE3C56B9E}"/>
              </a:ext>
            </a:extLst>
          </p:cNvPr>
          <p:cNvPicPr>
            <a:picLocks noChangeAspect="1"/>
          </p:cNvPicPr>
          <p:nvPr/>
        </p:nvPicPr>
        <p:blipFill>
          <a:blip r:embed="rId5"/>
          <a:stretch>
            <a:fillRect/>
          </a:stretch>
        </p:blipFill>
        <p:spPr>
          <a:xfrm>
            <a:off x="4763150" y="1682428"/>
            <a:ext cx="2794036" cy="4609515"/>
          </a:xfrm>
          <a:prstGeom prst="rect">
            <a:avLst/>
          </a:prstGeom>
        </p:spPr>
      </p:pic>
      <p:pic>
        <p:nvPicPr>
          <p:cNvPr id="5" name="Picture 4">
            <a:extLst>
              <a:ext uri="{FF2B5EF4-FFF2-40B4-BE49-F238E27FC236}">
                <a16:creationId xmlns:a16="http://schemas.microsoft.com/office/drawing/2014/main" id="{02BE6D01-E452-40F7-87AB-A74321B1970E}"/>
              </a:ext>
            </a:extLst>
          </p:cNvPr>
          <p:cNvPicPr>
            <a:picLocks noChangeAspect="1"/>
          </p:cNvPicPr>
          <p:nvPr/>
        </p:nvPicPr>
        <p:blipFill>
          <a:blip r:embed="rId6"/>
          <a:stretch>
            <a:fillRect/>
          </a:stretch>
        </p:blipFill>
        <p:spPr>
          <a:xfrm>
            <a:off x="7309922" y="1682428"/>
            <a:ext cx="2365798" cy="4395128"/>
          </a:xfrm>
          <a:prstGeom prst="rect">
            <a:avLst/>
          </a:prstGeom>
        </p:spPr>
      </p:pic>
      <p:pic>
        <p:nvPicPr>
          <p:cNvPr id="9" name="Picture 8">
            <a:extLst>
              <a:ext uri="{FF2B5EF4-FFF2-40B4-BE49-F238E27FC236}">
                <a16:creationId xmlns:a16="http://schemas.microsoft.com/office/drawing/2014/main" id="{2E61F4C2-4FE1-485C-925E-2DB1DD593427}"/>
              </a:ext>
            </a:extLst>
          </p:cNvPr>
          <p:cNvPicPr>
            <a:picLocks noChangeAspect="1"/>
          </p:cNvPicPr>
          <p:nvPr/>
        </p:nvPicPr>
        <p:blipFill>
          <a:blip r:embed="rId7"/>
          <a:stretch>
            <a:fillRect/>
          </a:stretch>
        </p:blipFill>
        <p:spPr>
          <a:xfrm>
            <a:off x="9526767" y="1594561"/>
            <a:ext cx="2365798" cy="4375107"/>
          </a:xfrm>
          <a:prstGeom prst="rect">
            <a:avLst/>
          </a:prstGeom>
        </p:spPr>
      </p:pic>
    </p:spTree>
    <p:extLst>
      <p:ext uri="{BB962C8B-B14F-4D97-AF65-F5344CB8AC3E}">
        <p14:creationId xmlns:p14="http://schemas.microsoft.com/office/powerpoint/2010/main" val="32855899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8833" y="286385"/>
            <a:ext cx="1729595" cy="1504315"/>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857500" y="326608"/>
            <a:ext cx="8285768" cy="830997"/>
          </a:xfrm>
          <a:prstGeom prst="rect">
            <a:avLst/>
          </a:prstGeom>
        </p:spPr>
        <p:txBody>
          <a:bodyPr wrap="square">
            <a:spAutoFit/>
          </a:bodyPr>
          <a:lstStyle/>
          <a:p>
            <a:pPr algn="ctr"/>
            <a:r>
              <a:rPr lang="en-GB" sz="4800" dirty="0">
                <a:latin typeface="Gill Sans MT" panose="020B0502020104020203" pitchFamily="34" charset="0"/>
                <a:ea typeface="Segoe UI Emoji" panose="020B0502040204020203" pitchFamily="34" charset="0"/>
              </a:rPr>
              <a:t>Assessment</a:t>
            </a:r>
            <a:endParaRPr lang="en-GB" sz="4800" dirty="0"/>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7" name="Picture 6">
            <a:extLst>
              <a:ext uri="{FF2B5EF4-FFF2-40B4-BE49-F238E27FC236}">
                <a16:creationId xmlns:a16="http://schemas.microsoft.com/office/drawing/2014/main" id="{8D232E39-D024-4CE8-8DE5-CB8D5A1A9BD7}"/>
              </a:ext>
            </a:extLst>
          </p:cNvPr>
          <p:cNvPicPr>
            <a:picLocks noChangeAspect="1"/>
          </p:cNvPicPr>
          <p:nvPr/>
        </p:nvPicPr>
        <p:blipFill>
          <a:blip r:embed="rId4"/>
          <a:stretch>
            <a:fillRect/>
          </a:stretch>
        </p:blipFill>
        <p:spPr>
          <a:xfrm>
            <a:off x="1948428" y="1252101"/>
            <a:ext cx="3206915" cy="4648439"/>
          </a:xfrm>
          <a:prstGeom prst="rect">
            <a:avLst/>
          </a:prstGeom>
        </p:spPr>
      </p:pic>
      <p:pic>
        <p:nvPicPr>
          <p:cNvPr id="10" name="Picture 9">
            <a:extLst>
              <a:ext uri="{FF2B5EF4-FFF2-40B4-BE49-F238E27FC236}">
                <a16:creationId xmlns:a16="http://schemas.microsoft.com/office/drawing/2014/main" id="{C34829BF-B985-4A3B-9C7D-A8512F33ADBA}"/>
              </a:ext>
            </a:extLst>
          </p:cNvPr>
          <p:cNvPicPr>
            <a:picLocks noChangeAspect="1"/>
          </p:cNvPicPr>
          <p:nvPr/>
        </p:nvPicPr>
        <p:blipFill>
          <a:blip r:embed="rId5"/>
          <a:stretch>
            <a:fillRect/>
          </a:stretch>
        </p:blipFill>
        <p:spPr>
          <a:xfrm>
            <a:off x="5045848" y="1194526"/>
            <a:ext cx="3465916" cy="4706014"/>
          </a:xfrm>
          <a:prstGeom prst="rect">
            <a:avLst/>
          </a:prstGeom>
        </p:spPr>
      </p:pic>
      <p:pic>
        <p:nvPicPr>
          <p:cNvPr id="12" name="Picture 11">
            <a:extLst>
              <a:ext uri="{FF2B5EF4-FFF2-40B4-BE49-F238E27FC236}">
                <a16:creationId xmlns:a16="http://schemas.microsoft.com/office/drawing/2014/main" id="{6A2C7D6B-4322-43A5-8E41-C24197BC741C}"/>
              </a:ext>
            </a:extLst>
          </p:cNvPr>
          <p:cNvPicPr>
            <a:picLocks noChangeAspect="1"/>
          </p:cNvPicPr>
          <p:nvPr/>
        </p:nvPicPr>
        <p:blipFill>
          <a:blip r:embed="rId6"/>
          <a:stretch>
            <a:fillRect/>
          </a:stretch>
        </p:blipFill>
        <p:spPr>
          <a:xfrm>
            <a:off x="8402269" y="1245472"/>
            <a:ext cx="3815537" cy="4820051"/>
          </a:xfrm>
          <a:prstGeom prst="rect">
            <a:avLst/>
          </a:prstGeom>
        </p:spPr>
      </p:pic>
    </p:spTree>
    <p:extLst>
      <p:ext uri="{BB962C8B-B14F-4D97-AF65-F5344CB8AC3E}">
        <p14:creationId xmlns:p14="http://schemas.microsoft.com/office/powerpoint/2010/main" val="9571884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8833" y="286385"/>
            <a:ext cx="1729595" cy="1504315"/>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857500" y="326608"/>
            <a:ext cx="8285768" cy="830997"/>
          </a:xfrm>
          <a:prstGeom prst="rect">
            <a:avLst/>
          </a:prstGeom>
        </p:spPr>
        <p:txBody>
          <a:bodyPr wrap="square">
            <a:spAutoFit/>
          </a:bodyPr>
          <a:lstStyle/>
          <a:p>
            <a:pPr algn="ctr"/>
            <a:r>
              <a:rPr lang="en-GB" sz="4800" dirty="0">
                <a:latin typeface="Gill Sans MT" panose="020B0502020104020203" pitchFamily="34" charset="0"/>
                <a:ea typeface="Segoe UI Emoji" panose="020B0502040204020203" pitchFamily="34" charset="0"/>
              </a:rPr>
              <a:t>Assessment</a:t>
            </a:r>
            <a:endParaRPr lang="en-GB" sz="4800" dirty="0"/>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2" name="Picture 1">
            <a:extLst>
              <a:ext uri="{FF2B5EF4-FFF2-40B4-BE49-F238E27FC236}">
                <a16:creationId xmlns:a16="http://schemas.microsoft.com/office/drawing/2014/main" id="{0EE406CB-263C-45D7-9735-90287E7DEAB5}"/>
              </a:ext>
            </a:extLst>
          </p:cNvPr>
          <p:cNvPicPr>
            <a:picLocks noChangeAspect="1"/>
          </p:cNvPicPr>
          <p:nvPr/>
        </p:nvPicPr>
        <p:blipFill>
          <a:blip r:embed="rId4"/>
          <a:stretch>
            <a:fillRect/>
          </a:stretch>
        </p:blipFill>
        <p:spPr>
          <a:xfrm>
            <a:off x="2692308" y="1092080"/>
            <a:ext cx="3587934" cy="4673840"/>
          </a:xfrm>
          <a:prstGeom prst="rect">
            <a:avLst/>
          </a:prstGeom>
        </p:spPr>
      </p:pic>
      <p:pic>
        <p:nvPicPr>
          <p:cNvPr id="3" name="Picture 2">
            <a:extLst>
              <a:ext uri="{FF2B5EF4-FFF2-40B4-BE49-F238E27FC236}">
                <a16:creationId xmlns:a16="http://schemas.microsoft.com/office/drawing/2014/main" id="{D1C38242-4606-4B51-803B-421F467B0FA8}"/>
              </a:ext>
            </a:extLst>
          </p:cNvPr>
          <p:cNvPicPr>
            <a:picLocks noChangeAspect="1"/>
          </p:cNvPicPr>
          <p:nvPr/>
        </p:nvPicPr>
        <p:blipFill>
          <a:blip r:embed="rId5"/>
          <a:stretch>
            <a:fillRect/>
          </a:stretch>
        </p:blipFill>
        <p:spPr>
          <a:xfrm>
            <a:off x="6572161" y="1454067"/>
            <a:ext cx="3844152" cy="3575133"/>
          </a:xfrm>
          <a:prstGeom prst="rect">
            <a:avLst/>
          </a:prstGeom>
        </p:spPr>
      </p:pic>
    </p:spTree>
    <p:extLst>
      <p:ext uri="{BB962C8B-B14F-4D97-AF65-F5344CB8AC3E}">
        <p14:creationId xmlns:p14="http://schemas.microsoft.com/office/powerpoint/2010/main" val="33266779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8833" y="286385"/>
            <a:ext cx="1729595" cy="1504315"/>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923925" y="181610"/>
            <a:ext cx="8285768" cy="830997"/>
          </a:xfrm>
          <a:prstGeom prst="rect">
            <a:avLst/>
          </a:prstGeom>
        </p:spPr>
        <p:txBody>
          <a:bodyPr wrap="square">
            <a:spAutoFit/>
          </a:bodyPr>
          <a:lstStyle/>
          <a:p>
            <a:pPr algn="ctr"/>
            <a:r>
              <a:rPr lang="en-GB" sz="4800" dirty="0">
                <a:latin typeface="Gill Sans MT" panose="020B0502020104020203" pitchFamily="34" charset="0"/>
                <a:ea typeface="Segoe UI Emoji" panose="020B0502040204020203" pitchFamily="34" charset="0"/>
              </a:rPr>
              <a:t>Virtual Classroom Films</a:t>
            </a:r>
            <a:endParaRPr lang="en-GB" sz="4800" dirty="0"/>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5" name="Picture 4">
            <a:extLst>
              <a:ext uri="{FF2B5EF4-FFF2-40B4-BE49-F238E27FC236}">
                <a16:creationId xmlns:a16="http://schemas.microsoft.com/office/drawing/2014/main" id="{FAEDEB04-13AE-447B-9B7F-5295EC242727}"/>
              </a:ext>
            </a:extLst>
          </p:cNvPr>
          <p:cNvPicPr>
            <a:picLocks noChangeAspect="1"/>
          </p:cNvPicPr>
          <p:nvPr/>
        </p:nvPicPr>
        <p:blipFill>
          <a:blip r:embed="rId4"/>
          <a:stretch>
            <a:fillRect/>
          </a:stretch>
        </p:blipFill>
        <p:spPr>
          <a:xfrm>
            <a:off x="218833" y="1878567"/>
            <a:ext cx="6696432" cy="3750002"/>
          </a:xfrm>
          <a:prstGeom prst="rect">
            <a:avLst/>
          </a:prstGeom>
        </p:spPr>
      </p:pic>
      <p:sp>
        <p:nvSpPr>
          <p:cNvPr id="7" name="Rectangle 6">
            <a:extLst>
              <a:ext uri="{FF2B5EF4-FFF2-40B4-BE49-F238E27FC236}">
                <a16:creationId xmlns:a16="http://schemas.microsoft.com/office/drawing/2014/main" id="{A170CF31-299D-4389-8B95-5A7C21097F49}"/>
              </a:ext>
            </a:extLst>
          </p:cNvPr>
          <p:cNvSpPr/>
          <p:nvPr/>
        </p:nvSpPr>
        <p:spPr>
          <a:xfrm>
            <a:off x="7000384" y="997089"/>
            <a:ext cx="5266101" cy="5632311"/>
          </a:xfrm>
          <a:prstGeom prst="rect">
            <a:avLst/>
          </a:prstGeom>
        </p:spPr>
        <p:txBody>
          <a:bodyPr wrap="square">
            <a:spAutoFit/>
          </a:bodyPr>
          <a:lstStyle/>
          <a:p>
            <a:r>
              <a:rPr lang="en-GB" dirty="0"/>
              <a:t>Home film links to lessons that match the sounds and words your child has been learning in school are available on the school website.</a:t>
            </a:r>
          </a:p>
          <a:p>
            <a:r>
              <a:rPr lang="en-GB" dirty="0"/>
              <a:t>There are lessons to support children at every stage of the Read Write Inc. Phonics programme. </a:t>
            </a:r>
          </a:p>
          <a:p>
            <a:endParaRPr lang="en-GB" dirty="0"/>
          </a:p>
          <a:p>
            <a:r>
              <a:rPr lang="en-GB" dirty="0"/>
              <a:t>Your child uses the Virtual Classroom in school. </a:t>
            </a:r>
          </a:p>
          <a:p>
            <a:r>
              <a:rPr lang="en-GB" dirty="0"/>
              <a:t>Children are familiar with the VC teachers – and interact with them as they would their own teacher. </a:t>
            </a:r>
          </a:p>
          <a:p>
            <a:endParaRPr lang="en-GB" dirty="0"/>
          </a:p>
          <a:p>
            <a:r>
              <a:rPr lang="en-GB" dirty="0"/>
              <a:t>Watch these films with your child to help them to practise reading the sounds and words until they can read them speedily.</a:t>
            </a:r>
          </a:p>
          <a:p>
            <a:endParaRPr lang="en-GB" dirty="0"/>
          </a:p>
          <a:p>
            <a:r>
              <a:rPr lang="en-GB" dirty="0"/>
              <a:t>Simply click the link and watch on a tablet or other device. </a:t>
            </a:r>
          </a:p>
          <a:p>
            <a:endParaRPr lang="en-GB" dirty="0"/>
          </a:p>
          <a:p>
            <a:r>
              <a:rPr lang="en-GB" dirty="0"/>
              <a:t>Let’s have a look at one of these films on the Virtual Classroom. Play a Set 2 or 3 at home film from the virtual classroom.</a:t>
            </a:r>
          </a:p>
        </p:txBody>
      </p:sp>
    </p:spTree>
    <p:extLst>
      <p:ext uri="{BB962C8B-B14F-4D97-AF65-F5344CB8AC3E}">
        <p14:creationId xmlns:p14="http://schemas.microsoft.com/office/powerpoint/2010/main" val="40148944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8833" y="286385"/>
            <a:ext cx="1729595" cy="1504315"/>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1581149" y="457199"/>
            <a:ext cx="10315575" cy="830997"/>
          </a:xfrm>
          <a:prstGeom prst="rect">
            <a:avLst/>
          </a:prstGeom>
        </p:spPr>
        <p:txBody>
          <a:bodyPr wrap="square">
            <a:spAutoFit/>
          </a:bodyPr>
          <a:lstStyle/>
          <a:p>
            <a:pPr algn="ctr"/>
            <a:r>
              <a:rPr lang="en-GB" sz="4800" dirty="0">
                <a:latin typeface="Gill Sans MT" panose="020B0502020104020203" pitchFamily="34" charset="0"/>
                <a:ea typeface="Segoe UI Emoji" panose="020B0502040204020203" pitchFamily="34" charset="0"/>
              </a:rPr>
              <a:t>How can I use the virtual classroom?</a:t>
            </a:r>
            <a:endParaRPr lang="en-GB" sz="4800" dirty="0"/>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2" name="Picture 1">
            <a:extLst>
              <a:ext uri="{FF2B5EF4-FFF2-40B4-BE49-F238E27FC236}">
                <a16:creationId xmlns:a16="http://schemas.microsoft.com/office/drawing/2014/main" id="{000B6E57-442D-4F61-B392-11B46E8FF5A4}"/>
              </a:ext>
            </a:extLst>
          </p:cNvPr>
          <p:cNvPicPr>
            <a:picLocks noChangeAspect="1"/>
          </p:cNvPicPr>
          <p:nvPr/>
        </p:nvPicPr>
        <p:blipFill>
          <a:blip r:embed="rId4"/>
          <a:stretch>
            <a:fillRect/>
          </a:stretch>
        </p:blipFill>
        <p:spPr>
          <a:xfrm>
            <a:off x="2340291" y="1092044"/>
            <a:ext cx="8797290" cy="5145470"/>
          </a:xfrm>
          <a:prstGeom prst="rect">
            <a:avLst/>
          </a:prstGeom>
        </p:spPr>
      </p:pic>
    </p:spTree>
    <p:extLst>
      <p:ext uri="{BB962C8B-B14F-4D97-AF65-F5344CB8AC3E}">
        <p14:creationId xmlns:p14="http://schemas.microsoft.com/office/powerpoint/2010/main" val="5722653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8833" y="286385"/>
            <a:ext cx="1729595" cy="1504315"/>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1581149" y="457199"/>
            <a:ext cx="10315575" cy="830997"/>
          </a:xfrm>
          <a:prstGeom prst="rect">
            <a:avLst/>
          </a:prstGeom>
        </p:spPr>
        <p:txBody>
          <a:bodyPr wrap="square">
            <a:spAutoFit/>
          </a:bodyPr>
          <a:lstStyle/>
          <a:p>
            <a:pPr algn="ctr"/>
            <a:r>
              <a:rPr lang="en-GB" sz="4800" dirty="0">
                <a:latin typeface="Gill Sans MT" panose="020B0502020104020203" pitchFamily="34" charset="0"/>
                <a:ea typeface="Segoe UI Emoji" panose="020B0502040204020203" pitchFamily="34" charset="0"/>
              </a:rPr>
              <a:t>What can you do?</a:t>
            </a:r>
            <a:endParaRPr lang="en-GB" sz="4800" dirty="0"/>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3" name="Picture 2">
            <a:extLst>
              <a:ext uri="{FF2B5EF4-FFF2-40B4-BE49-F238E27FC236}">
                <a16:creationId xmlns:a16="http://schemas.microsoft.com/office/drawing/2014/main" id="{B99E5B22-60A3-417D-880F-6B1C34A13ADA}"/>
              </a:ext>
            </a:extLst>
          </p:cNvPr>
          <p:cNvPicPr>
            <a:picLocks noChangeAspect="1"/>
          </p:cNvPicPr>
          <p:nvPr/>
        </p:nvPicPr>
        <p:blipFill>
          <a:blip r:embed="rId4"/>
          <a:stretch>
            <a:fillRect/>
          </a:stretch>
        </p:blipFill>
        <p:spPr>
          <a:xfrm>
            <a:off x="2270180" y="1318812"/>
            <a:ext cx="8937511" cy="5169856"/>
          </a:xfrm>
          <a:prstGeom prst="rect">
            <a:avLst/>
          </a:prstGeom>
        </p:spPr>
      </p:pic>
    </p:spTree>
    <p:extLst>
      <p:ext uri="{BB962C8B-B14F-4D97-AF65-F5344CB8AC3E}">
        <p14:creationId xmlns:p14="http://schemas.microsoft.com/office/powerpoint/2010/main" val="40219148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8833" y="286385"/>
            <a:ext cx="1729595" cy="1504315"/>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590549" y="399948"/>
            <a:ext cx="10315575" cy="830997"/>
          </a:xfrm>
          <a:prstGeom prst="rect">
            <a:avLst/>
          </a:prstGeom>
        </p:spPr>
        <p:txBody>
          <a:bodyPr wrap="square">
            <a:spAutoFit/>
          </a:bodyPr>
          <a:lstStyle/>
          <a:p>
            <a:pPr algn="ctr"/>
            <a:r>
              <a:rPr lang="en-GB" sz="4800" dirty="0">
                <a:latin typeface="Gill Sans MT" panose="020B0502020104020203" pitchFamily="34" charset="0"/>
                <a:ea typeface="Segoe UI Emoji" panose="020B0502040204020203" pitchFamily="34" charset="0"/>
              </a:rPr>
              <a:t>Read, Write Inc resources </a:t>
            </a:r>
            <a:endParaRPr lang="en-GB" sz="4800" dirty="0"/>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2" name="Picture 1">
            <a:extLst>
              <a:ext uri="{FF2B5EF4-FFF2-40B4-BE49-F238E27FC236}">
                <a16:creationId xmlns:a16="http://schemas.microsoft.com/office/drawing/2014/main" id="{F4021F0A-B40D-48F1-BE68-0AED786617CE}"/>
              </a:ext>
            </a:extLst>
          </p:cNvPr>
          <p:cNvPicPr>
            <a:picLocks noChangeAspect="1"/>
          </p:cNvPicPr>
          <p:nvPr/>
        </p:nvPicPr>
        <p:blipFill>
          <a:blip r:embed="rId4"/>
          <a:stretch>
            <a:fillRect/>
          </a:stretch>
        </p:blipFill>
        <p:spPr>
          <a:xfrm>
            <a:off x="2368858" y="1376063"/>
            <a:ext cx="8797290" cy="5169856"/>
          </a:xfrm>
          <a:prstGeom prst="rect">
            <a:avLst/>
          </a:prstGeom>
        </p:spPr>
      </p:pic>
    </p:spTree>
    <p:extLst>
      <p:ext uri="{BB962C8B-B14F-4D97-AF65-F5344CB8AC3E}">
        <p14:creationId xmlns:p14="http://schemas.microsoft.com/office/powerpoint/2010/main" val="15926467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
        <p:nvSpPr>
          <p:cNvPr id="3" name="Rectangle 2"/>
          <p:cNvSpPr/>
          <p:nvPr/>
        </p:nvSpPr>
        <p:spPr>
          <a:xfrm>
            <a:off x="476031" y="396631"/>
            <a:ext cx="4264373" cy="646331"/>
          </a:xfrm>
          <a:prstGeom prst="rect">
            <a:avLst/>
          </a:prstGeom>
        </p:spPr>
        <p:txBody>
          <a:bodyPr wrap="none">
            <a:spAutoFit/>
          </a:bodyPr>
          <a:lstStyle/>
          <a:p>
            <a:r>
              <a:rPr lang="en-GB" dirty="0">
                <a:hlinkClick r:id="rId3"/>
              </a:rPr>
              <a:t>https://www.stanleystpeters.co.uk/english/</a:t>
            </a:r>
            <a:endParaRPr lang="en-GB" dirty="0"/>
          </a:p>
          <a:p>
            <a:endParaRPr lang="en-GB" dirty="0"/>
          </a:p>
        </p:txBody>
      </p:sp>
      <p:pic>
        <p:nvPicPr>
          <p:cNvPr id="5" name="Picture 4"/>
          <p:cNvPicPr>
            <a:picLocks noChangeAspect="1"/>
          </p:cNvPicPr>
          <p:nvPr/>
        </p:nvPicPr>
        <p:blipFill>
          <a:blip r:embed="rId4"/>
          <a:stretch>
            <a:fillRect/>
          </a:stretch>
        </p:blipFill>
        <p:spPr>
          <a:xfrm>
            <a:off x="1024671" y="1042962"/>
            <a:ext cx="9838043" cy="4772840"/>
          </a:xfrm>
          <a:prstGeom prst="rect">
            <a:avLst/>
          </a:prstGeom>
        </p:spPr>
      </p:pic>
    </p:spTree>
    <p:extLst>
      <p:ext uri="{BB962C8B-B14F-4D97-AF65-F5344CB8AC3E}">
        <p14:creationId xmlns:p14="http://schemas.microsoft.com/office/powerpoint/2010/main" val="25968449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
        <p:nvSpPr>
          <p:cNvPr id="3" name="Rectangle 2"/>
          <p:cNvSpPr/>
          <p:nvPr/>
        </p:nvSpPr>
        <p:spPr>
          <a:xfrm>
            <a:off x="476031" y="396631"/>
            <a:ext cx="4264373" cy="646331"/>
          </a:xfrm>
          <a:prstGeom prst="rect">
            <a:avLst/>
          </a:prstGeom>
        </p:spPr>
        <p:txBody>
          <a:bodyPr wrap="none">
            <a:spAutoFit/>
          </a:bodyPr>
          <a:lstStyle/>
          <a:p>
            <a:r>
              <a:rPr lang="en-GB" dirty="0">
                <a:hlinkClick r:id="rId3"/>
              </a:rPr>
              <a:t>https://www.stanleystpeters.co.uk/english/</a:t>
            </a:r>
            <a:endParaRPr lang="en-GB" dirty="0"/>
          </a:p>
          <a:p>
            <a:endParaRPr lang="en-GB" dirty="0"/>
          </a:p>
        </p:txBody>
      </p:sp>
      <p:pic>
        <p:nvPicPr>
          <p:cNvPr id="2" name="Picture 1">
            <a:extLst>
              <a:ext uri="{FF2B5EF4-FFF2-40B4-BE49-F238E27FC236}">
                <a16:creationId xmlns:a16="http://schemas.microsoft.com/office/drawing/2014/main" id="{2CE072BF-FA93-48F8-9590-E0A855F2A88B}"/>
              </a:ext>
            </a:extLst>
          </p:cNvPr>
          <p:cNvPicPr>
            <a:picLocks noChangeAspect="1"/>
          </p:cNvPicPr>
          <p:nvPr/>
        </p:nvPicPr>
        <p:blipFill>
          <a:blip r:embed="rId4"/>
          <a:stretch>
            <a:fillRect/>
          </a:stretch>
        </p:blipFill>
        <p:spPr>
          <a:xfrm>
            <a:off x="680893" y="1962082"/>
            <a:ext cx="3854648" cy="2648086"/>
          </a:xfrm>
          <a:prstGeom prst="rect">
            <a:avLst/>
          </a:prstGeom>
        </p:spPr>
      </p:pic>
      <p:pic>
        <p:nvPicPr>
          <p:cNvPr id="8" name="Picture 7">
            <a:extLst>
              <a:ext uri="{FF2B5EF4-FFF2-40B4-BE49-F238E27FC236}">
                <a16:creationId xmlns:a16="http://schemas.microsoft.com/office/drawing/2014/main" id="{E19312ED-82FA-4F15-9C4E-A8691F2AD317}"/>
              </a:ext>
            </a:extLst>
          </p:cNvPr>
          <p:cNvPicPr>
            <a:picLocks noChangeAspect="1"/>
          </p:cNvPicPr>
          <p:nvPr/>
        </p:nvPicPr>
        <p:blipFill>
          <a:blip r:embed="rId5"/>
          <a:stretch>
            <a:fillRect/>
          </a:stretch>
        </p:blipFill>
        <p:spPr>
          <a:xfrm>
            <a:off x="6229254" y="1761875"/>
            <a:ext cx="3733992" cy="3245017"/>
          </a:xfrm>
          <a:prstGeom prst="rect">
            <a:avLst/>
          </a:prstGeom>
        </p:spPr>
      </p:pic>
    </p:spTree>
    <p:extLst>
      <p:ext uri="{BB962C8B-B14F-4D97-AF65-F5344CB8AC3E}">
        <p14:creationId xmlns:p14="http://schemas.microsoft.com/office/powerpoint/2010/main" val="15961564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
        <p:nvSpPr>
          <p:cNvPr id="3" name="Rectangle 2"/>
          <p:cNvSpPr/>
          <p:nvPr/>
        </p:nvSpPr>
        <p:spPr>
          <a:xfrm>
            <a:off x="476031" y="396631"/>
            <a:ext cx="4264373" cy="646331"/>
          </a:xfrm>
          <a:prstGeom prst="rect">
            <a:avLst/>
          </a:prstGeom>
        </p:spPr>
        <p:txBody>
          <a:bodyPr wrap="none">
            <a:spAutoFit/>
          </a:bodyPr>
          <a:lstStyle/>
          <a:p>
            <a:r>
              <a:rPr lang="en-GB" dirty="0">
                <a:hlinkClick r:id="rId3"/>
              </a:rPr>
              <a:t>https://www.stanleystpeters.co.uk/english/</a:t>
            </a:r>
            <a:endParaRPr lang="en-GB" dirty="0"/>
          </a:p>
          <a:p>
            <a:endParaRPr lang="en-GB" dirty="0"/>
          </a:p>
        </p:txBody>
      </p:sp>
      <p:pic>
        <p:nvPicPr>
          <p:cNvPr id="5" name="Picture 4">
            <a:extLst>
              <a:ext uri="{FF2B5EF4-FFF2-40B4-BE49-F238E27FC236}">
                <a16:creationId xmlns:a16="http://schemas.microsoft.com/office/drawing/2014/main" id="{68592ADC-3886-4AF0-AF9E-2B0DF18B0DE1}"/>
              </a:ext>
            </a:extLst>
          </p:cNvPr>
          <p:cNvPicPr>
            <a:picLocks noChangeAspect="1"/>
          </p:cNvPicPr>
          <p:nvPr/>
        </p:nvPicPr>
        <p:blipFill>
          <a:blip r:embed="rId4"/>
          <a:stretch>
            <a:fillRect/>
          </a:stretch>
        </p:blipFill>
        <p:spPr>
          <a:xfrm>
            <a:off x="1738649" y="1339742"/>
            <a:ext cx="2540131" cy="4178515"/>
          </a:xfrm>
          <a:prstGeom prst="rect">
            <a:avLst/>
          </a:prstGeom>
        </p:spPr>
      </p:pic>
      <p:pic>
        <p:nvPicPr>
          <p:cNvPr id="9" name="Picture 8">
            <a:extLst>
              <a:ext uri="{FF2B5EF4-FFF2-40B4-BE49-F238E27FC236}">
                <a16:creationId xmlns:a16="http://schemas.microsoft.com/office/drawing/2014/main" id="{83010F9E-C32E-4BCE-9C16-1ECBEE73DA04}"/>
              </a:ext>
            </a:extLst>
          </p:cNvPr>
          <p:cNvPicPr>
            <a:picLocks noChangeAspect="1"/>
          </p:cNvPicPr>
          <p:nvPr/>
        </p:nvPicPr>
        <p:blipFill>
          <a:blip r:embed="rId5"/>
          <a:stretch>
            <a:fillRect/>
          </a:stretch>
        </p:blipFill>
        <p:spPr>
          <a:xfrm>
            <a:off x="7019871" y="1492144"/>
            <a:ext cx="2076557" cy="4102311"/>
          </a:xfrm>
          <a:prstGeom prst="rect">
            <a:avLst/>
          </a:prstGeom>
        </p:spPr>
      </p:pic>
    </p:spTree>
    <p:extLst>
      <p:ext uri="{BB962C8B-B14F-4D97-AF65-F5344CB8AC3E}">
        <p14:creationId xmlns:p14="http://schemas.microsoft.com/office/powerpoint/2010/main" val="8668765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2" name="Picture 1">
            <a:extLst>
              <a:ext uri="{FF2B5EF4-FFF2-40B4-BE49-F238E27FC236}">
                <a16:creationId xmlns:a16="http://schemas.microsoft.com/office/drawing/2014/main" id="{9015DC0B-54DB-4561-8273-F314C5F1E700}"/>
              </a:ext>
            </a:extLst>
          </p:cNvPr>
          <p:cNvPicPr>
            <a:picLocks noChangeAspect="1"/>
          </p:cNvPicPr>
          <p:nvPr/>
        </p:nvPicPr>
        <p:blipFill>
          <a:blip r:embed="rId3"/>
          <a:stretch>
            <a:fillRect/>
          </a:stretch>
        </p:blipFill>
        <p:spPr>
          <a:xfrm>
            <a:off x="2939888" y="980971"/>
            <a:ext cx="6312224" cy="4038808"/>
          </a:xfrm>
          <a:prstGeom prst="rect">
            <a:avLst/>
          </a:prstGeom>
        </p:spPr>
      </p:pic>
    </p:spTree>
    <p:extLst>
      <p:ext uri="{BB962C8B-B14F-4D97-AF65-F5344CB8AC3E}">
        <p14:creationId xmlns:p14="http://schemas.microsoft.com/office/powerpoint/2010/main" val="15944467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12" name="Picture 11">
            <a:extLst>
              <a:ext uri="{FF2B5EF4-FFF2-40B4-BE49-F238E27FC236}">
                <a16:creationId xmlns:a16="http://schemas.microsoft.com/office/drawing/2014/main" id="{9EFD5072-DF9F-4D5D-BB2F-5E2F274C87A4}"/>
              </a:ext>
            </a:extLst>
          </p:cNvPr>
          <p:cNvPicPr>
            <a:picLocks noChangeAspect="1"/>
          </p:cNvPicPr>
          <p:nvPr/>
        </p:nvPicPr>
        <p:blipFill>
          <a:blip r:embed="rId3"/>
          <a:stretch>
            <a:fillRect/>
          </a:stretch>
        </p:blipFill>
        <p:spPr>
          <a:xfrm>
            <a:off x="2854164" y="282459"/>
            <a:ext cx="6274122" cy="4502381"/>
          </a:xfrm>
          <a:prstGeom prst="rect">
            <a:avLst/>
          </a:prstGeom>
        </p:spPr>
      </p:pic>
      <p:pic>
        <p:nvPicPr>
          <p:cNvPr id="13" name="Picture 12">
            <a:extLst>
              <a:ext uri="{FF2B5EF4-FFF2-40B4-BE49-F238E27FC236}">
                <a16:creationId xmlns:a16="http://schemas.microsoft.com/office/drawing/2014/main" id="{5770E0FB-8587-4CC5-AC7F-6C203E33E312}"/>
              </a:ext>
            </a:extLst>
          </p:cNvPr>
          <p:cNvPicPr>
            <a:picLocks noChangeAspect="1"/>
          </p:cNvPicPr>
          <p:nvPr/>
        </p:nvPicPr>
        <p:blipFill>
          <a:blip r:embed="rId4"/>
          <a:stretch>
            <a:fillRect/>
          </a:stretch>
        </p:blipFill>
        <p:spPr>
          <a:xfrm>
            <a:off x="3844802" y="5336670"/>
            <a:ext cx="4769095" cy="673135"/>
          </a:xfrm>
          <a:prstGeom prst="rect">
            <a:avLst/>
          </a:prstGeom>
        </p:spPr>
      </p:pic>
    </p:spTree>
    <p:extLst>
      <p:ext uri="{BB962C8B-B14F-4D97-AF65-F5344CB8AC3E}">
        <p14:creationId xmlns:p14="http://schemas.microsoft.com/office/powerpoint/2010/main" val="2152744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2" name="Picture 1">
            <a:extLst>
              <a:ext uri="{FF2B5EF4-FFF2-40B4-BE49-F238E27FC236}">
                <a16:creationId xmlns:a16="http://schemas.microsoft.com/office/drawing/2014/main" id="{DBF9BF93-BE52-47F3-B125-B3D6BF31C7E2}"/>
              </a:ext>
            </a:extLst>
          </p:cNvPr>
          <p:cNvPicPr>
            <a:picLocks noChangeAspect="1"/>
          </p:cNvPicPr>
          <p:nvPr/>
        </p:nvPicPr>
        <p:blipFill>
          <a:blip r:embed="rId3"/>
          <a:stretch>
            <a:fillRect/>
          </a:stretch>
        </p:blipFill>
        <p:spPr>
          <a:xfrm>
            <a:off x="4261292" y="2158185"/>
            <a:ext cx="4450466" cy="3023878"/>
          </a:xfrm>
          <a:prstGeom prst="rect">
            <a:avLst/>
          </a:prstGeom>
        </p:spPr>
      </p:pic>
      <p:sp>
        <p:nvSpPr>
          <p:cNvPr id="10" name="TextBox 9">
            <a:extLst>
              <a:ext uri="{FF2B5EF4-FFF2-40B4-BE49-F238E27FC236}">
                <a16:creationId xmlns:a16="http://schemas.microsoft.com/office/drawing/2014/main" id="{19790845-2B71-4847-B086-112C451FE2D2}"/>
              </a:ext>
            </a:extLst>
          </p:cNvPr>
          <p:cNvSpPr txBox="1"/>
          <p:nvPr/>
        </p:nvSpPr>
        <p:spPr>
          <a:xfrm>
            <a:off x="2933700" y="901739"/>
            <a:ext cx="8686800" cy="584775"/>
          </a:xfrm>
          <a:prstGeom prst="rect">
            <a:avLst/>
          </a:prstGeom>
          <a:noFill/>
        </p:spPr>
        <p:txBody>
          <a:bodyPr wrap="square" rtlCol="0">
            <a:spAutoFit/>
          </a:bodyPr>
          <a:lstStyle/>
          <a:p>
            <a:r>
              <a:rPr lang="en-GB" sz="3200" dirty="0"/>
              <a:t>Thank you for listening! Any questions?</a:t>
            </a:r>
          </a:p>
        </p:txBody>
      </p:sp>
    </p:spTree>
    <p:extLst>
      <p:ext uri="{BB962C8B-B14F-4D97-AF65-F5344CB8AC3E}">
        <p14:creationId xmlns:p14="http://schemas.microsoft.com/office/powerpoint/2010/main" val="1178132817"/>
      </p:ext>
    </p:extLst>
  </p:cSld>
  <p:clrMapOvr>
    <a:masterClrMapping/>
  </p:clrMapOvr>
</p:sld>
</file>

<file path=ppt/theme/theme1.xml><?xml version="1.0" encoding="utf-8"?>
<a:theme xmlns:a="http://schemas.openxmlformats.org/drawingml/2006/main" name="Office Theme">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5012</TotalTime>
  <Words>1810</Words>
  <Application>Microsoft Office PowerPoint</Application>
  <PresentationFormat>Widescreen</PresentationFormat>
  <Paragraphs>194</Paragraphs>
  <Slides>40</Slides>
  <Notes>38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Gill Sans MT</vt:lpstr>
      <vt:lpstr>Lato</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OPALGr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Michelle Wiggins</dc:creator>
  <cp:lastModifiedBy>Samantha Cawthray</cp:lastModifiedBy>
  <cp:revision>305</cp:revision>
  <dcterms:created xsi:type="dcterms:W3CDTF">2019-05-09T18:13:16Z</dcterms:created>
  <dcterms:modified xsi:type="dcterms:W3CDTF">2023-12-04T15:16:20Z</dcterms:modified>
</cp:coreProperties>
</file>