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4" d="100"/>
          <a:sy n="114" d="100"/>
        </p:scale>
        <p:origin x="47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CB69F5D-F0A1-4C47-94E3-0DDAC92BFADE}" type="datetimeFigureOut">
              <a:rPr lang="en-GB" smtClean="0"/>
              <a:t>11/01/2024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804868-9F14-42FF-80D6-F3B1FCD40C95}" type="slidenum">
              <a:rPr lang="en-GB" smtClean="0"/>
              <a:t>‹#›</a:t>
            </a:fld>
            <a:endParaRPr lang="en-GB"/>
          </a:p>
        </p:txBody>
      </p:sp>
    </p:spTree>
    <p:extLst>
      <p:ext uri="{BB962C8B-B14F-4D97-AF65-F5344CB8AC3E}">
        <p14:creationId xmlns:p14="http://schemas.microsoft.com/office/powerpoint/2010/main" val="27805772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CB69F5D-F0A1-4C47-94E3-0DDAC92BFADE}" type="datetimeFigureOut">
              <a:rPr lang="en-GB" smtClean="0"/>
              <a:t>11/01/2024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804868-9F14-42FF-80D6-F3B1FCD40C95}" type="slidenum">
              <a:rPr lang="en-GB" smtClean="0"/>
              <a:t>‹#›</a:t>
            </a:fld>
            <a:endParaRPr lang="en-GB"/>
          </a:p>
        </p:txBody>
      </p:sp>
    </p:spTree>
    <p:extLst>
      <p:ext uri="{BB962C8B-B14F-4D97-AF65-F5344CB8AC3E}">
        <p14:creationId xmlns:p14="http://schemas.microsoft.com/office/powerpoint/2010/main" val="886554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CB69F5D-F0A1-4C47-94E3-0DDAC92BFADE}" type="datetimeFigureOut">
              <a:rPr lang="en-GB" smtClean="0"/>
              <a:t>11/01/2024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804868-9F14-42FF-80D6-F3B1FCD40C95}" type="slidenum">
              <a:rPr lang="en-GB" smtClean="0"/>
              <a:t>‹#›</a:t>
            </a:fld>
            <a:endParaRPr lang="en-GB"/>
          </a:p>
        </p:txBody>
      </p:sp>
    </p:spTree>
    <p:extLst>
      <p:ext uri="{BB962C8B-B14F-4D97-AF65-F5344CB8AC3E}">
        <p14:creationId xmlns:p14="http://schemas.microsoft.com/office/powerpoint/2010/main" val="35827835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CB69F5D-F0A1-4C47-94E3-0DDAC92BFADE}" type="datetimeFigureOut">
              <a:rPr lang="en-GB" smtClean="0"/>
              <a:t>11/01/2024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804868-9F14-42FF-80D6-F3B1FCD40C95}" type="slidenum">
              <a:rPr lang="en-GB" smtClean="0"/>
              <a:t>‹#›</a:t>
            </a:fld>
            <a:endParaRPr lang="en-GB"/>
          </a:p>
        </p:txBody>
      </p:sp>
    </p:spTree>
    <p:extLst>
      <p:ext uri="{BB962C8B-B14F-4D97-AF65-F5344CB8AC3E}">
        <p14:creationId xmlns:p14="http://schemas.microsoft.com/office/powerpoint/2010/main" val="2945725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CB69F5D-F0A1-4C47-94E3-0DDAC92BFADE}" type="datetimeFigureOut">
              <a:rPr lang="en-GB" smtClean="0"/>
              <a:t>11/01/2024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9804868-9F14-42FF-80D6-F3B1FCD40C95}" type="slidenum">
              <a:rPr lang="en-GB" smtClean="0"/>
              <a:t>‹#›</a:t>
            </a:fld>
            <a:endParaRPr lang="en-GB"/>
          </a:p>
        </p:txBody>
      </p:sp>
    </p:spTree>
    <p:extLst>
      <p:ext uri="{BB962C8B-B14F-4D97-AF65-F5344CB8AC3E}">
        <p14:creationId xmlns:p14="http://schemas.microsoft.com/office/powerpoint/2010/main" val="5546992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CB69F5D-F0A1-4C47-94E3-0DDAC92BFADE}" type="datetimeFigureOut">
              <a:rPr lang="en-GB" smtClean="0"/>
              <a:t>11/01/2024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9804868-9F14-42FF-80D6-F3B1FCD40C95}" type="slidenum">
              <a:rPr lang="en-GB" smtClean="0"/>
              <a:t>‹#›</a:t>
            </a:fld>
            <a:endParaRPr lang="en-GB"/>
          </a:p>
        </p:txBody>
      </p:sp>
    </p:spTree>
    <p:extLst>
      <p:ext uri="{BB962C8B-B14F-4D97-AF65-F5344CB8AC3E}">
        <p14:creationId xmlns:p14="http://schemas.microsoft.com/office/powerpoint/2010/main" val="6653268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B69F5D-F0A1-4C47-94E3-0DDAC92BFADE}" type="datetimeFigureOut">
              <a:rPr lang="en-GB" smtClean="0"/>
              <a:t>11/01/2024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9804868-9F14-42FF-80D6-F3B1FCD40C95}" type="slidenum">
              <a:rPr lang="en-GB" smtClean="0"/>
              <a:t>‹#›</a:t>
            </a:fld>
            <a:endParaRPr lang="en-GB"/>
          </a:p>
        </p:txBody>
      </p:sp>
    </p:spTree>
    <p:extLst>
      <p:ext uri="{BB962C8B-B14F-4D97-AF65-F5344CB8AC3E}">
        <p14:creationId xmlns:p14="http://schemas.microsoft.com/office/powerpoint/2010/main" val="347472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CB69F5D-F0A1-4C47-94E3-0DDAC92BFADE}" type="datetimeFigureOut">
              <a:rPr lang="en-GB" smtClean="0"/>
              <a:t>11/01/2024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804868-9F14-42FF-80D6-F3B1FCD40C95}" type="slidenum">
              <a:rPr lang="en-GB" smtClean="0"/>
              <a:t>‹#›</a:t>
            </a:fld>
            <a:endParaRPr lang="en-GB"/>
          </a:p>
        </p:txBody>
      </p:sp>
    </p:spTree>
    <p:extLst>
      <p:ext uri="{BB962C8B-B14F-4D97-AF65-F5344CB8AC3E}">
        <p14:creationId xmlns:p14="http://schemas.microsoft.com/office/powerpoint/2010/main" val="33013083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CB69F5D-F0A1-4C47-94E3-0DDAC92BFADE}" type="datetimeFigureOut">
              <a:rPr lang="en-GB" smtClean="0"/>
              <a:t>11/01/2024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804868-9F14-42FF-80D6-F3B1FCD40C95}" type="slidenum">
              <a:rPr lang="en-GB" smtClean="0"/>
              <a:t>‹#›</a:t>
            </a:fld>
            <a:endParaRPr lang="en-GB"/>
          </a:p>
        </p:txBody>
      </p:sp>
    </p:spTree>
    <p:extLst>
      <p:ext uri="{BB962C8B-B14F-4D97-AF65-F5344CB8AC3E}">
        <p14:creationId xmlns:p14="http://schemas.microsoft.com/office/powerpoint/2010/main" val="1180931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CB69F5D-F0A1-4C47-94E3-0DDAC92BFADE}" type="datetimeFigureOut">
              <a:rPr lang="en-GB" smtClean="0"/>
              <a:t>11/01/2024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804868-9F14-42FF-80D6-F3B1FCD40C95}" type="slidenum">
              <a:rPr lang="en-GB" smtClean="0"/>
              <a:t>‹#›</a:t>
            </a:fld>
            <a:endParaRPr lang="en-GB"/>
          </a:p>
        </p:txBody>
      </p:sp>
    </p:spTree>
    <p:extLst>
      <p:ext uri="{BB962C8B-B14F-4D97-AF65-F5344CB8AC3E}">
        <p14:creationId xmlns:p14="http://schemas.microsoft.com/office/powerpoint/2010/main" val="4224466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CB69F5D-F0A1-4C47-94E3-0DDAC92BFADE}" type="datetimeFigureOut">
              <a:rPr lang="en-GB" smtClean="0"/>
              <a:t>11/01/2024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804868-9F14-42FF-80D6-F3B1FCD40C95}" type="slidenum">
              <a:rPr lang="en-GB" smtClean="0"/>
              <a:t>‹#›</a:t>
            </a:fld>
            <a:endParaRPr lang="en-GB"/>
          </a:p>
        </p:txBody>
      </p:sp>
    </p:spTree>
    <p:extLst>
      <p:ext uri="{BB962C8B-B14F-4D97-AF65-F5344CB8AC3E}">
        <p14:creationId xmlns:p14="http://schemas.microsoft.com/office/powerpoint/2010/main" val="475704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B69F5D-F0A1-4C47-94E3-0DDAC92BFADE}" type="datetimeFigureOut">
              <a:rPr lang="en-GB" smtClean="0"/>
              <a:t>11/01/2024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804868-9F14-42FF-80D6-F3B1FCD40C95}" type="slidenum">
              <a:rPr lang="en-GB" smtClean="0"/>
              <a:t>‹#›</a:t>
            </a:fld>
            <a:endParaRPr lang="en-GB"/>
          </a:p>
        </p:txBody>
      </p:sp>
    </p:spTree>
    <p:extLst>
      <p:ext uri="{BB962C8B-B14F-4D97-AF65-F5344CB8AC3E}">
        <p14:creationId xmlns:p14="http://schemas.microsoft.com/office/powerpoint/2010/main" val="29719047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52400" y="152400"/>
            <a:ext cx="11887200" cy="6572250"/>
          </a:xfrm>
          <a:prstGeom prst="rect">
            <a:avLst/>
          </a:prstGeom>
          <a:noFill/>
          <a:ln w="635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276225" y="304800"/>
            <a:ext cx="11639550" cy="5878532"/>
          </a:xfrm>
          <a:prstGeom prst="rect">
            <a:avLst/>
          </a:prstGeom>
          <a:noFill/>
        </p:spPr>
        <p:txBody>
          <a:bodyPr wrap="square" rtlCol="0">
            <a:spAutoFit/>
          </a:bodyPr>
          <a:lstStyle/>
          <a:p>
            <a:pPr algn="ctr"/>
            <a:r>
              <a:rPr lang="en-GB" sz="3600" dirty="0">
                <a:latin typeface="Century Gothic" panose="020B0502020202020204" pitchFamily="34" charset="0"/>
              </a:rPr>
              <a:t>Progression in number bonds</a:t>
            </a:r>
          </a:p>
          <a:p>
            <a:pPr algn="ctr"/>
            <a:endParaRPr lang="en-GB" sz="3600" dirty="0">
              <a:latin typeface="Century Gothic" panose="020B0502020202020204" pitchFamily="34" charset="0"/>
            </a:endParaRPr>
          </a:p>
          <a:p>
            <a:endParaRPr lang="en-GB" sz="1600" dirty="0">
              <a:latin typeface="Century Gothic" panose="020B0502020202020204" pitchFamily="34" charset="0"/>
            </a:endParaRPr>
          </a:p>
          <a:p>
            <a:r>
              <a:rPr lang="en-GB" sz="1600" dirty="0">
                <a:latin typeface="Century Gothic" panose="020B0502020202020204" pitchFamily="34" charset="0"/>
              </a:rPr>
              <a:t>Fluency in number is key to accessing all areas of Mathematics confidently and securely.  Knowing number facts ‘off by heart’ frees up space in a child’s working memory when they complete more complex calculations and allows children to reason and problem solve with greater depth, which alongside fluency, are the key elements of the Mathematics curriculum.  We have adopted this ‘Progression in Number Bonds’ scheme that children can systematically work through to ensure they are fluent and confident in their basic addition skills.  The bullet points below set out how the scheme works; however, if you have any queries, please contact your child’s class teacher.</a:t>
            </a:r>
          </a:p>
          <a:p>
            <a:endParaRPr lang="en-GB" sz="1600" dirty="0">
              <a:latin typeface="Century Gothic" panose="020B0502020202020204" pitchFamily="34" charset="0"/>
            </a:endParaRPr>
          </a:p>
          <a:p>
            <a:endParaRPr lang="en-GB" sz="1600" dirty="0">
              <a:latin typeface="Century Gothic" panose="020B0502020202020204" pitchFamily="34" charset="0"/>
            </a:endParaRPr>
          </a:p>
          <a:p>
            <a:pPr marL="285750" indent="-285750">
              <a:buFont typeface="Arial" panose="020B0604020202020204" pitchFamily="34" charset="0"/>
              <a:buChar char="•"/>
            </a:pPr>
            <a:r>
              <a:rPr lang="en-GB" sz="1600" dirty="0">
                <a:latin typeface="Century Gothic" panose="020B0502020202020204" pitchFamily="34" charset="0"/>
              </a:rPr>
              <a:t>Children will be given a set of number facts to learn over the course of approximately four weeks.</a:t>
            </a:r>
          </a:p>
          <a:p>
            <a:pPr marL="285750" indent="-285750">
              <a:buFont typeface="Arial" panose="020B0604020202020204" pitchFamily="34" charset="0"/>
              <a:buChar char="•"/>
            </a:pPr>
            <a:r>
              <a:rPr lang="en-GB" sz="1600" dirty="0">
                <a:latin typeface="Century Gothic" panose="020B0502020202020204" pitchFamily="34" charset="0"/>
              </a:rPr>
              <a:t>They should practise these at home wherever possible and it will form part of their daily maths work in school.</a:t>
            </a:r>
          </a:p>
          <a:p>
            <a:pPr marL="285750" indent="-285750">
              <a:buFont typeface="Arial" panose="020B0604020202020204" pitchFamily="34" charset="0"/>
              <a:buChar char="•"/>
            </a:pPr>
            <a:r>
              <a:rPr lang="en-GB" sz="1600" dirty="0">
                <a:latin typeface="Century Gothic" panose="020B0502020202020204" pitchFamily="34" charset="0"/>
              </a:rPr>
              <a:t>The aim is to be able to recall each fact in the set within 3 seconds.</a:t>
            </a:r>
          </a:p>
          <a:p>
            <a:pPr marL="285750" indent="-285750">
              <a:buFont typeface="Arial" panose="020B0604020202020204" pitchFamily="34" charset="0"/>
              <a:buChar char="•"/>
            </a:pPr>
            <a:r>
              <a:rPr lang="en-GB" sz="1600" dirty="0">
                <a:latin typeface="Century Gothic" panose="020B0502020202020204" pitchFamily="34" charset="0"/>
              </a:rPr>
              <a:t>If children successfully recall all the facts at the end of the four weeks, they will receive a certificate and the next set of facts to learn.</a:t>
            </a:r>
          </a:p>
          <a:p>
            <a:pPr marL="285750" indent="-285750">
              <a:buFont typeface="Arial" panose="020B0604020202020204" pitchFamily="34" charset="0"/>
              <a:buChar char="•"/>
            </a:pPr>
            <a:r>
              <a:rPr lang="en-GB" sz="1600" dirty="0">
                <a:latin typeface="Century Gothic" panose="020B0502020202020204" pitchFamily="34" charset="0"/>
              </a:rPr>
              <a:t>Children will not be given a new set of facts if they still require practise on the current phase, instead they will practise that particular phase until the next assessment point.</a:t>
            </a:r>
          </a:p>
          <a:p>
            <a:pPr marL="285750" indent="-285750">
              <a:buFont typeface="Arial" panose="020B0604020202020204" pitchFamily="34" charset="0"/>
              <a:buChar char="•"/>
            </a:pPr>
            <a:r>
              <a:rPr lang="en-GB" sz="1600" dirty="0">
                <a:latin typeface="Century Gothic" panose="020B0502020202020204" pitchFamily="34" charset="0"/>
              </a:rPr>
              <a:t>Children should aim to have all the facts completed by the end of Year 1; however, it may be that they are completed further up the school so that each child is secure and fluent with basic addition by the time they leave our school.</a:t>
            </a:r>
          </a:p>
        </p:txBody>
      </p:sp>
      <p:pic>
        <p:nvPicPr>
          <p:cNvPr id="1028" name="Picture 4" descr="Image result for stanley st peters 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2751" y="304799"/>
            <a:ext cx="1303526" cy="98107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Image result for stanley st peters 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80676" y="304799"/>
            <a:ext cx="1303526" cy="981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37191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TotalTime>
  <Words>289</Words>
  <Application>Microsoft Office PowerPoint</Application>
  <PresentationFormat>Widescreen</PresentationFormat>
  <Paragraphs>12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PowerPoint Presentation</vt:lpstr>
    </vt:vector>
  </TitlesOfParts>
  <Company>OPALGr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Michelle Wiggins</dc:creator>
  <cp:lastModifiedBy>Claire Frier</cp:lastModifiedBy>
  <cp:revision>2</cp:revision>
  <dcterms:created xsi:type="dcterms:W3CDTF">2019-06-04T20:46:54Z</dcterms:created>
  <dcterms:modified xsi:type="dcterms:W3CDTF">2024-01-11T10:02:08Z</dcterms:modified>
</cp:coreProperties>
</file>